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8" r:id="rId3"/>
    <p:sldId id="259" r:id="rId4"/>
    <p:sldId id="261" r:id="rId5"/>
    <p:sldId id="262" r:id="rId6"/>
    <p:sldId id="277" r:id="rId7"/>
    <p:sldId id="263" r:id="rId8"/>
    <p:sldId id="278" r:id="rId9"/>
    <p:sldId id="264" r:id="rId10"/>
    <p:sldId id="279" r:id="rId11"/>
    <p:sldId id="265" r:id="rId12"/>
    <p:sldId id="266" r:id="rId13"/>
    <p:sldId id="267" r:id="rId14"/>
    <p:sldId id="281" r:id="rId15"/>
    <p:sldId id="282" r:id="rId16"/>
    <p:sldId id="272" r:id="rId17"/>
    <p:sldId id="274" r:id="rId18"/>
    <p:sldId id="27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BC36FC41-7F44-4C6E-92A8-EEC1B3C1340B}" type="datetimeFigureOut">
              <a:rPr lang="el-GR" smtClean="0"/>
              <a:pPr/>
              <a:t>8/1/2012</a:t>
            </a:fld>
            <a:endParaRPr lang="el-GR" dirty="0"/>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dirty="0"/>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E544984F-73C7-4821-8C96-ED578726BD6F}"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transition spd="med">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C36FC41-7F44-4C6E-92A8-EEC1B3C1340B}" type="datetimeFigureOut">
              <a:rPr lang="el-GR" smtClean="0"/>
              <a:pPr/>
              <a:t>8/1/2012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544984F-73C7-4821-8C96-ED578726BD6F}" type="slidenum">
              <a:rPr lang="el-GR" smtClean="0"/>
              <a:pPr/>
              <a:t>‹#›</a:t>
            </a:fld>
            <a:endParaRPr lang="el-GR" dirty="0"/>
          </a:p>
        </p:txBody>
      </p:sp>
    </p:spTree>
  </p:cSld>
  <p:clrMapOvr>
    <a:masterClrMapping/>
  </p:clrMapOvr>
  <p:transition spd="med">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C36FC41-7F44-4C6E-92A8-EEC1B3C1340B}" type="datetimeFigureOut">
              <a:rPr lang="el-GR" smtClean="0"/>
              <a:pPr/>
              <a:t>8/1/2012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544984F-73C7-4821-8C96-ED578726BD6F}" type="slidenum">
              <a:rPr lang="el-GR" smtClean="0"/>
              <a:pPr/>
              <a:t>‹#›</a:t>
            </a:fld>
            <a:endParaRPr lang="el-GR" dirty="0"/>
          </a:p>
        </p:txBody>
      </p:sp>
    </p:spTree>
  </p:cSld>
  <p:clrMapOvr>
    <a:masterClrMapping/>
  </p:clrMapOvr>
  <p:transition spd="med">
    <p:random/>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BC36FC41-7F44-4C6E-92A8-EEC1B3C1340B}" type="datetimeFigureOut">
              <a:rPr lang="el-GR" smtClean="0"/>
              <a:pPr/>
              <a:t>8/1/2012</a:t>
            </a:fld>
            <a:endParaRPr lang="el-GR" dirty="0"/>
          </a:p>
        </p:txBody>
      </p:sp>
      <p:sp>
        <p:nvSpPr>
          <p:cNvPr id="9" name="8 - Θέση αριθμού διαφάνειας"/>
          <p:cNvSpPr>
            <a:spLocks noGrp="1"/>
          </p:cNvSpPr>
          <p:nvPr>
            <p:ph type="sldNum" sz="quarter" idx="15"/>
          </p:nvPr>
        </p:nvSpPr>
        <p:spPr/>
        <p:txBody>
          <a:bodyPr rtlCol="0"/>
          <a:lstStyle/>
          <a:p>
            <a:fld id="{E544984F-73C7-4821-8C96-ED578726BD6F}" type="slidenum">
              <a:rPr lang="el-GR" smtClean="0"/>
              <a:pPr/>
              <a:t>‹#›</a:t>
            </a:fld>
            <a:endParaRPr lang="el-GR" dirty="0"/>
          </a:p>
        </p:txBody>
      </p:sp>
      <p:sp>
        <p:nvSpPr>
          <p:cNvPr id="10" name="9 - Θέση υποσέλιδου"/>
          <p:cNvSpPr>
            <a:spLocks noGrp="1"/>
          </p:cNvSpPr>
          <p:nvPr>
            <p:ph type="ftr" sz="quarter" idx="16"/>
          </p:nvPr>
        </p:nvSpPr>
        <p:spPr/>
        <p:txBody>
          <a:bodyPr rtlCol="0"/>
          <a:lstStyle/>
          <a:p>
            <a:endParaRPr lang="el-GR" dirty="0"/>
          </a:p>
        </p:txBody>
      </p:sp>
    </p:spTree>
  </p:cSld>
  <p:clrMapOvr>
    <a:masterClrMapping/>
  </p:clrMapOvr>
  <p:transition spd="med">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BC36FC41-7F44-4C6E-92A8-EEC1B3C1340B}" type="datetimeFigureOut">
              <a:rPr lang="el-GR" smtClean="0"/>
              <a:pPr/>
              <a:t>8/1/2012</a:t>
            </a:fld>
            <a:endParaRPr lang="el-GR" dirty="0"/>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dirty="0"/>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E544984F-73C7-4821-8C96-ED578726BD6F}"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transition spd="med">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C36FC41-7F44-4C6E-92A8-EEC1B3C1340B}" type="datetimeFigureOut">
              <a:rPr lang="el-GR" smtClean="0"/>
              <a:pPr/>
              <a:t>8/1/2012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544984F-73C7-4821-8C96-ED578726BD6F}" type="slidenum">
              <a:rPr lang="el-GR" smtClean="0"/>
              <a:pPr/>
              <a:t>‹#›</a:t>
            </a:fld>
            <a:endParaRPr lang="el-GR" dirty="0"/>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med">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BC36FC41-7F44-4C6E-92A8-EEC1B3C1340B}" type="datetimeFigureOut">
              <a:rPr lang="el-GR" smtClean="0"/>
              <a:pPr/>
              <a:t>8/1/2012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E544984F-73C7-4821-8C96-ED578726BD6F}" type="slidenum">
              <a:rPr lang="el-GR" smtClean="0"/>
              <a:pPr/>
              <a:t>‹#›</a:t>
            </a:fld>
            <a:endParaRPr lang="el-GR" dirty="0"/>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BC36FC41-7F44-4C6E-92A8-EEC1B3C1340B}" type="datetimeFigureOut">
              <a:rPr lang="el-GR" smtClean="0"/>
              <a:pPr/>
              <a:t>8/1/2012</a:t>
            </a:fld>
            <a:endParaRPr lang="el-GR" dirty="0"/>
          </a:p>
        </p:txBody>
      </p:sp>
      <p:sp>
        <p:nvSpPr>
          <p:cNvPr id="7" name="6 - Θέση αριθμού διαφάνειας"/>
          <p:cNvSpPr>
            <a:spLocks noGrp="1"/>
          </p:cNvSpPr>
          <p:nvPr>
            <p:ph type="sldNum" sz="quarter" idx="11"/>
          </p:nvPr>
        </p:nvSpPr>
        <p:spPr/>
        <p:txBody>
          <a:bodyPr rtlCol="0"/>
          <a:lstStyle/>
          <a:p>
            <a:fld id="{E544984F-73C7-4821-8C96-ED578726BD6F}" type="slidenum">
              <a:rPr lang="el-GR" smtClean="0"/>
              <a:pPr/>
              <a:t>‹#›</a:t>
            </a:fld>
            <a:endParaRPr lang="el-GR" dirty="0"/>
          </a:p>
        </p:txBody>
      </p:sp>
      <p:sp>
        <p:nvSpPr>
          <p:cNvPr id="8" name="7 - Θέση υποσέλιδου"/>
          <p:cNvSpPr>
            <a:spLocks noGrp="1"/>
          </p:cNvSpPr>
          <p:nvPr>
            <p:ph type="ftr" sz="quarter" idx="12"/>
          </p:nvPr>
        </p:nvSpPr>
        <p:spPr/>
        <p:txBody>
          <a:bodyPr rtlCol="0"/>
          <a:lstStyle/>
          <a:p>
            <a:endParaRPr lang="el-GR" dirty="0"/>
          </a:p>
        </p:txBody>
      </p:sp>
    </p:spTree>
  </p:cSld>
  <p:clrMapOvr>
    <a:masterClrMapping/>
  </p:clrMapOvr>
  <p:transition spd="med">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C36FC41-7F44-4C6E-92A8-EEC1B3C1340B}" type="datetimeFigureOut">
              <a:rPr lang="el-GR" smtClean="0"/>
              <a:pPr/>
              <a:t>8/1/2012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544984F-73C7-4821-8C96-ED578726BD6F}" type="slidenum">
              <a:rPr lang="el-GR" smtClean="0"/>
              <a:pPr/>
              <a:t>‹#›</a:t>
            </a:fld>
            <a:endParaRPr lang="el-GR" dirty="0"/>
          </a:p>
        </p:txBody>
      </p:sp>
    </p:spTree>
  </p:cSld>
  <p:clrMapOvr>
    <a:masterClrMapping/>
  </p:clrMapOvr>
  <p:transition spd="med">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BC36FC41-7F44-4C6E-92A8-EEC1B3C1340B}" type="datetimeFigureOut">
              <a:rPr lang="el-GR" smtClean="0"/>
              <a:pPr/>
              <a:t>8/1/2012</a:t>
            </a:fld>
            <a:endParaRPr lang="el-GR" dirty="0"/>
          </a:p>
        </p:txBody>
      </p:sp>
      <p:sp>
        <p:nvSpPr>
          <p:cNvPr id="22" name="21 - Θέση αριθμού διαφάνειας"/>
          <p:cNvSpPr>
            <a:spLocks noGrp="1"/>
          </p:cNvSpPr>
          <p:nvPr>
            <p:ph type="sldNum" sz="quarter" idx="15"/>
          </p:nvPr>
        </p:nvSpPr>
        <p:spPr/>
        <p:txBody>
          <a:bodyPr rtlCol="0"/>
          <a:lstStyle/>
          <a:p>
            <a:fld id="{E544984F-73C7-4821-8C96-ED578726BD6F}" type="slidenum">
              <a:rPr lang="el-GR" smtClean="0"/>
              <a:pPr/>
              <a:t>‹#›</a:t>
            </a:fld>
            <a:endParaRPr lang="el-GR" dirty="0"/>
          </a:p>
        </p:txBody>
      </p:sp>
      <p:sp>
        <p:nvSpPr>
          <p:cNvPr id="23" name="22 - Θέση υποσέλιδου"/>
          <p:cNvSpPr>
            <a:spLocks noGrp="1"/>
          </p:cNvSpPr>
          <p:nvPr>
            <p:ph type="ftr" sz="quarter" idx="16"/>
          </p:nvPr>
        </p:nvSpPr>
        <p:spPr/>
        <p:txBody>
          <a:bodyPr rtlCol="0"/>
          <a:lstStyle/>
          <a:p>
            <a:endParaRPr lang="el-GR" dirty="0"/>
          </a:p>
        </p:txBody>
      </p:sp>
    </p:spTree>
  </p:cSld>
  <p:clrMapOvr>
    <a:overrideClrMapping bg1="lt1" tx1="dk1" bg2="lt2" tx2="dk2" accent1="accent1" accent2="accent2" accent3="accent3" accent4="accent4" accent5="accent5" accent6="accent6" hlink="hlink" folHlink="folHlink"/>
  </p:clrMapOvr>
  <p:transition spd="med">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BC36FC41-7F44-4C6E-92A8-EEC1B3C1340B}" type="datetimeFigureOut">
              <a:rPr lang="el-GR" smtClean="0"/>
              <a:pPr/>
              <a:t>8/1/2012</a:t>
            </a:fld>
            <a:endParaRPr lang="el-GR" dirty="0"/>
          </a:p>
        </p:txBody>
      </p:sp>
      <p:sp>
        <p:nvSpPr>
          <p:cNvPr id="18" name="17 - Θέση αριθμού διαφάνειας"/>
          <p:cNvSpPr>
            <a:spLocks noGrp="1"/>
          </p:cNvSpPr>
          <p:nvPr>
            <p:ph type="sldNum" sz="quarter" idx="11"/>
          </p:nvPr>
        </p:nvSpPr>
        <p:spPr/>
        <p:txBody>
          <a:bodyPr rtlCol="0"/>
          <a:lstStyle/>
          <a:p>
            <a:fld id="{E544984F-73C7-4821-8C96-ED578726BD6F}" type="slidenum">
              <a:rPr lang="el-GR" smtClean="0"/>
              <a:pPr/>
              <a:t>‹#›</a:t>
            </a:fld>
            <a:endParaRPr lang="el-GR" dirty="0"/>
          </a:p>
        </p:txBody>
      </p:sp>
      <p:sp>
        <p:nvSpPr>
          <p:cNvPr id="21" name="20 - Θέση υποσέλιδου"/>
          <p:cNvSpPr>
            <a:spLocks noGrp="1"/>
          </p:cNvSpPr>
          <p:nvPr>
            <p:ph type="ftr" sz="quarter" idx="12"/>
          </p:nvPr>
        </p:nvSpPr>
        <p:spPr/>
        <p:txBody>
          <a:bodyPr rtlCol="0"/>
          <a:lstStyle/>
          <a:p>
            <a:endParaRPr lang="el-GR" dirty="0"/>
          </a:p>
        </p:txBody>
      </p:sp>
    </p:spTree>
  </p:cSld>
  <p:clrMapOvr>
    <a:masterClrMapping/>
  </p:clrMapOvr>
  <p:transition spd="med">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36FC41-7F44-4C6E-92A8-EEC1B3C1340B}" type="datetimeFigureOut">
              <a:rPr lang="el-GR" smtClean="0"/>
              <a:pPr/>
              <a:t>8/1/2012</a:t>
            </a:fld>
            <a:endParaRPr lang="el-GR" dirty="0"/>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dirty="0"/>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44984F-73C7-4821-8C96-ED578726BD6F}"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med">
    <p:random/>
    <p:sndAc>
      <p:stSnd>
        <p:snd r:embed="rId13" name="chimes.wav"/>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71670" y="2143116"/>
            <a:ext cx="5072098" cy="1084261"/>
          </a:xfrm>
        </p:spPr>
        <p:txBody>
          <a:bodyPr>
            <a:normAutofit/>
          </a:bodyPr>
          <a:lstStyle/>
          <a:p>
            <a:r>
              <a:rPr lang="el-GR" dirty="0" smtClean="0"/>
              <a:t>ΤΣΙΓΑΡΟ-ΚΑΠΝΙΣΜΑ</a:t>
            </a:r>
            <a:endParaRPr lang="el-GR" dirty="0"/>
          </a:p>
        </p:txBody>
      </p:sp>
      <p:sp>
        <p:nvSpPr>
          <p:cNvPr id="3" name="2 - Υπότιτλος"/>
          <p:cNvSpPr>
            <a:spLocks noGrp="1"/>
          </p:cNvSpPr>
          <p:nvPr>
            <p:ph type="subTitle" idx="1"/>
          </p:nvPr>
        </p:nvSpPr>
        <p:spPr/>
        <p:txBody>
          <a:bodyPr>
            <a:normAutofit/>
          </a:bodyPr>
          <a:lstStyle/>
          <a:p>
            <a:r>
              <a:rPr lang="el-GR" dirty="0" smtClean="0"/>
              <a:t>Αιτίες που οδηγούν στο κάπνισμα, και οι συνέπειες του…</a:t>
            </a:r>
            <a:endParaRPr lang="el-GR"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714356"/>
            <a:ext cx="8229600" cy="5860180"/>
          </a:xfrm>
        </p:spPr>
        <p:txBody>
          <a:bodyPr>
            <a:normAutofit/>
          </a:bodyPr>
          <a:lstStyle/>
          <a:p>
            <a:pPr>
              <a:buNone/>
            </a:pPr>
            <a:r>
              <a:rPr lang="el-GR" dirty="0" smtClean="0">
                <a:solidFill>
                  <a:srgbClr val="FF0000"/>
                </a:solidFill>
              </a:rPr>
              <a:t>                </a:t>
            </a:r>
            <a:r>
              <a:rPr lang="en-US" sz="1600" b="1" dirty="0" smtClean="0">
                <a:solidFill>
                  <a:srgbClr val="FF0000"/>
                </a:solidFill>
              </a:rPr>
              <a:t>7</a:t>
            </a:r>
            <a:r>
              <a:rPr lang="el-GR" sz="1600" b="1" dirty="0" smtClean="0">
                <a:solidFill>
                  <a:srgbClr val="FF0000"/>
                </a:solidFill>
              </a:rPr>
              <a:t>)     Εννέα συμβουλές προστασίας</a:t>
            </a:r>
          </a:p>
          <a:p>
            <a:r>
              <a:rPr lang="el-GR" sz="1600" dirty="0" smtClean="0"/>
              <a:t>Να δίνετε πρώτα εσείς το θετικό παράδειγµα στο παιδί.</a:t>
            </a:r>
          </a:p>
          <a:p>
            <a:r>
              <a:rPr lang="el-GR" sz="1600" dirty="0" smtClean="0"/>
              <a:t>Να δηµιουργείτε από τις µικρές ηλικίες κλίµα εµπιστοσύνης και διαλόγου µε το παιδί.</a:t>
            </a:r>
          </a:p>
          <a:p>
            <a:r>
              <a:rPr lang="el-GR" sz="1600" dirty="0" smtClean="0"/>
              <a:t>Να ενημερώνετε τον έφηβο για τους κινδύνους που διατρέχει από τις εξαρτησιογόνες ουσίες ή και να επεµβαίνετε όταν κρίνετε ότι βρίσκεται σε κίνδυνο.</a:t>
            </a:r>
          </a:p>
          <a:p>
            <a:r>
              <a:rPr lang="el-GR" sz="1600" dirty="0" smtClean="0"/>
              <a:t>Να δείχνετε εµπιστοσύνη στις ικανότητές του να τα βγάλει πέρα, δίχως αυτή η εµπιστοσύνη να ακυρώνει την εγρήγορσή σας.</a:t>
            </a:r>
          </a:p>
          <a:p>
            <a:r>
              <a:rPr lang="el-GR" sz="1600" dirty="0" smtClean="0"/>
              <a:t>Μην επιτρέπετε το κάπνισµα ή τη µέθη µέσα στο σπίτι (ούτε στους καλεσµένους σας).</a:t>
            </a:r>
          </a:p>
          <a:p>
            <a:r>
              <a:rPr lang="el-GR" sz="1600" dirty="0" smtClean="0"/>
              <a:t>Να τονίζετε στο παιδί τις βραχυπρόθεσµες αρνητικές συνέπειες του τσιγάρου και του αλκοόλ, όπως η δυσοσµία του στόµατος, η µειωµένη αθλητική απόδοση, τα κιτρινισµένα δόντια και δάχτυλα, τα τροχαία ατυχήµατα κ.ά.</a:t>
            </a:r>
          </a:p>
          <a:p>
            <a:r>
              <a:rPr lang="el-GR" sz="1600" dirty="0" smtClean="0"/>
              <a:t>Να το προτρέπετε στην άθληση και σε υγιείς εξωσχολικές δραστηριότητες (π.χ. µουσική).</a:t>
            </a:r>
          </a:p>
          <a:p>
            <a:r>
              <a:rPr lang="el-GR" sz="1600" dirty="0" smtClean="0"/>
              <a:t>Να δίνετε σηµασία στην υγιεινή διατροφή και γενικώς στην υγιεινή ζωή.</a:t>
            </a:r>
          </a:p>
          <a:p>
            <a:r>
              <a:rPr lang="el-GR" sz="1600" dirty="0" smtClean="0"/>
              <a:t>Να δηµιουργήσετε υποστηρικτικό δίκτυο οικογενειακών φίλων.</a:t>
            </a:r>
            <a:endParaRPr lang="el-GR" sz="1600" dirty="0"/>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357166"/>
            <a:ext cx="8229600" cy="6286544"/>
          </a:xfrm>
        </p:spPr>
        <p:txBody>
          <a:bodyPr>
            <a:normAutofit fontScale="47500" lnSpcReduction="20000"/>
          </a:bodyPr>
          <a:lstStyle/>
          <a:p>
            <a:pPr>
              <a:buNone/>
            </a:pPr>
            <a:r>
              <a:rPr lang="el-GR" sz="3400" b="1" dirty="0" smtClean="0">
                <a:solidFill>
                  <a:srgbClr val="FF0000"/>
                </a:solidFill>
              </a:rPr>
              <a:t>                   </a:t>
            </a:r>
            <a:r>
              <a:rPr lang="en-US" sz="3400" b="1" dirty="0" smtClean="0">
                <a:solidFill>
                  <a:srgbClr val="FF0000"/>
                </a:solidFill>
              </a:rPr>
              <a:t>8)</a:t>
            </a:r>
            <a:r>
              <a:rPr lang="el-GR" sz="3400" b="1" dirty="0" smtClean="0">
                <a:solidFill>
                  <a:srgbClr val="FF0000"/>
                </a:solidFill>
              </a:rPr>
              <a:t>            Που να ζητήσετε βοήθεια</a:t>
            </a:r>
          </a:p>
          <a:p>
            <a:pPr>
              <a:buNone/>
            </a:pPr>
            <a:r>
              <a:rPr lang="el-GR" sz="3200" dirty="0" smtClean="0"/>
              <a:t>Τα Κέντρα Διακοπής Καπνίσματος δεν δέχονται εφήβους γιατί αυτοί δεν ανταποκρίνονται σε παρεµβάσεις τέτοιου</a:t>
            </a:r>
            <a:r>
              <a:rPr lang="en-US" sz="3200" dirty="0" smtClean="0"/>
              <a:t> </a:t>
            </a:r>
            <a:r>
              <a:rPr lang="el-GR" sz="3200" dirty="0" smtClean="0"/>
              <a:t>είδους όπως µας ενημερώνει η κ. Χριστίνα Γκράτσιου, υπεύθυνη του Κέντρου στο Ευγενίδειο Θεραπευτήριο και</a:t>
            </a:r>
            <a:r>
              <a:rPr lang="en-US" sz="3200" dirty="0" smtClean="0"/>
              <a:t> </a:t>
            </a:r>
            <a:r>
              <a:rPr lang="el-GR" sz="3200" dirty="0" smtClean="0"/>
              <a:t>αναπληρώτρια καθηγήτρια Πνευµονολογίας του Πανεπιστημίου Αθηνών. «Επειδή οι έφηβοι δεν έχουν αναπτύξει</a:t>
            </a:r>
            <a:r>
              <a:rPr lang="en-US" sz="3200" dirty="0" smtClean="0"/>
              <a:t> </a:t>
            </a:r>
            <a:r>
              <a:rPr lang="el-GR" sz="3200" dirty="0" smtClean="0"/>
              <a:t>ακόµα µεγάλο εθισµό, έχει αποδειχθεί ότι η ενημέρωση µπορεί να αλλάξει τον τρόπο συμπεριφοράς τους. Τα</a:t>
            </a:r>
            <a:r>
              <a:rPr lang="en-US" sz="3200" dirty="0" smtClean="0"/>
              <a:t> </a:t>
            </a:r>
            <a:r>
              <a:rPr lang="el-GR" sz="3200" dirty="0" smtClean="0"/>
              <a:t>προγράµµατα πρόληψης πρέπει να αρχίζουν από το δηµοτικό κιόλας».</a:t>
            </a:r>
          </a:p>
          <a:p>
            <a:pPr>
              <a:buNone/>
            </a:pPr>
            <a:r>
              <a:rPr lang="el-GR" sz="3200" dirty="0" smtClean="0"/>
              <a:t>Και η κ. Κοκκέβη συμβουλεύει: «Σε όλες τις περιοχές της χώρας λειτουργούν τα Κέντρα Πρόληψης του ΟΚΑΝΑ, στα</a:t>
            </a:r>
            <a:r>
              <a:rPr lang="en-US" sz="3200" dirty="0" smtClean="0"/>
              <a:t> </a:t>
            </a:r>
            <a:r>
              <a:rPr lang="el-GR" sz="3200" dirty="0" smtClean="0"/>
              <a:t>οποία ειδικοί ψυχολόγοι, κοινωνικοί λειτουργοί, ψυχίατροι µπορούν να βοηθήσουν τους γονείς να αντιμετωπίσουν τις</a:t>
            </a:r>
            <a:r>
              <a:rPr lang="en-US" sz="3200" dirty="0" smtClean="0"/>
              <a:t> </a:t>
            </a:r>
            <a:r>
              <a:rPr lang="el-GR" sz="3200" dirty="0" smtClean="0"/>
              <a:t>ανησυχίες τους ή το πρόβληµα, ή να τους παραπέµψουν στα κατάλληλα ειδικά Κέντρα».</a:t>
            </a:r>
          </a:p>
          <a:p>
            <a:pPr>
              <a:buNone/>
            </a:pPr>
            <a:r>
              <a:rPr lang="el-GR" sz="3200" dirty="0" smtClean="0">
                <a:solidFill>
                  <a:srgbClr val="FF0000"/>
                </a:solidFill>
              </a:rPr>
              <a:t>                   </a:t>
            </a:r>
            <a:r>
              <a:rPr lang="en-US" sz="3400" b="1" dirty="0" smtClean="0">
                <a:solidFill>
                  <a:srgbClr val="FF0000"/>
                </a:solidFill>
              </a:rPr>
              <a:t>9) </a:t>
            </a:r>
            <a:r>
              <a:rPr lang="el-GR" sz="3400" b="1" dirty="0" smtClean="0">
                <a:solidFill>
                  <a:srgbClr val="FF0000"/>
                </a:solidFill>
              </a:rPr>
              <a:t>     </a:t>
            </a:r>
            <a:r>
              <a:rPr lang="en-US" sz="3400" b="1" dirty="0" smtClean="0">
                <a:solidFill>
                  <a:srgbClr val="FF0000"/>
                </a:solidFill>
              </a:rPr>
              <a:t>  </a:t>
            </a:r>
            <a:r>
              <a:rPr lang="el-GR" sz="3400" b="1" dirty="0" smtClean="0">
                <a:solidFill>
                  <a:srgbClr val="FF0000"/>
                </a:solidFill>
              </a:rPr>
              <a:t>  INFO:</a:t>
            </a:r>
          </a:p>
          <a:p>
            <a:r>
              <a:rPr lang="el-GR" sz="3200" dirty="0" smtClean="0"/>
              <a:t>Μονάδα Εφήβων Παιδοψυχιατρικής Κλινικής του Πανεπιστηµίου Αθηνών (Νοσοκομείο                                           Παίδων Αγία Σοφία), τηλ.</a:t>
            </a:r>
            <a:r>
              <a:rPr lang="en-US" sz="3200" dirty="0" smtClean="0"/>
              <a:t> </a:t>
            </a:r>
            <a:r>
              <a:rPr lang="el-GR" sz="3200" dirty="0" smtClean="0"/>
              <a:t>210-7757.496, 210-7467.780 - 1.</a:t>
            </a:r>
          </a:p>
          <a:p>
            <a:r>
              <a:rPr lang="el-GR" sz="3200" dirty="0" smtClean="0"/>
              <a:t>Μονάδα Εφήβων Γ' Ψυχιατρικής Κλινικής Πανεπιστηµίου Θεσσαλονίκης (Νοσοκομείο ΑΧΕΠΑ), τηλ. 2310-249.400.</a:t>
            </a:r>
          </a:p>
          <a:p>
            <a:r>
              <a:rPr lang="el-GR" sz="3200" dirty="0" smtClean="0"/>
              <a:t>Μονάδα Εφήβων Νοσοκομείου Γ. Γεννηματάς, τηλ. 210-7787.341.</a:t>
            </a:r>
          </a:p>
          <a:p>
            <a:r>
              <a:rPr lang="el-GR" sz="3200" dirty="0" smtClean="0"/>
              <a:t>Ελληνικό Κέντρο Τεκμηρίωσης και Πληροφόρησης για τα Ναρκωτικά (ΕΚΤΕΠΝ), Τ.Θ. 665 17, Τ.Κ. 156 01, Παπάγου,</a:t>
            </a:r>
            <a:r>
              <a:rPr lang="en-US" sz="3200" dirty="0" smtClean="0"/>
              <a:t> </a:t>
            </a:r>
            <a:r>
              <a:rPr lang="el-GR" sz="3200" dirty="0" smtClean="0"/>
              <a:t>τηλ. 210-6536.902, Fax: 210-6537.273, www.ektepn.gr</a:t>
            </a:r>
          </a:p>
          <a:p>
            <a:r>
              <a:rPr lang="el-GR" sz="3200" dirty="0" smtClean="0"/>
              <a:t>ΟΚΑΝΑ, τηλ. 1031, </a:t>
            </a:r>
            <a:r>
              <a:rPr lang="el-GR" sz="3200" dirty="0" err="1" smtClean="0"/>
              <a:t>www.okana.gr</a:t>
            </a:r>
            <a:r>
              <a:rPr lang="el-GR" sz="3200" dirty="0" smtClean="0"/>
              <a:t>.       </a:t>
            </a:r>
          </a:p>
          <a:p>
            <a:pPr>
              <a:buNone/>
            </a:pPr>
            <a:r>
              <a:rPr lang="el-GR" sz="3400" b="1" dirty="0" smtClean="0"/>
              <a:t>                  </a:t>
            </a:r>
            <a:r>
              <a:rPr lang="en-US" sz="3400" b="1" dirty="0" smtClean="0">
                <a:solidFill>
                  <a:srgbClr val="FF0000"/>
                </a:solidFill>
              </a:rPr>
              <a:t>10)</a:t>
            </a:r>
            <a:r>
              <a:rPr lang="el-GR" sz="3400" b="1" dirty="0" smtClean="0">
                <a:solidFill>
                  <a:srgbClr val="FF0000"/>
                </a:solidFill>
              </a:rPr>
              <a:t>   </a:t>
            </a:r>
            <a:r>
              <a:rPr lang="en-US" sz="3400" b="1" dirty="0" smtClean="0">
                <a:solidFill>
                  <a:srgbClr val="FF0000"/>
                </a:solidFill>
              </a:rPr>
              <a:t>   </a:t>
            </a:r>
            <a:r>
              <a:rPr lang="el-GR" sz="3400" b="1" dirty="0" smtClean="0">
                <a:solidFill>
                  <a:srgbClr val="FF0000"/>
                </a:solidFill>
              </a:rPr>
              <a:t>Αριθµοί</a:t>
            </a:r>
          </a:p>
          <a:p>
            <a:pPr>
              <a:buNone/>
            </a:pPr>
            <a:r>
              <a:rPr lang="el-GR" sz="3200" dirty="0" smtClean="0"/>
              <a:t>90% των καπνιστών άρχισαν το τσιγάρο πριν από τα 18 τους χρόνια</a:t>
            </a:r>
          </a:p>
          <a:p>
            <a:pPr>
              <a:buNone/>
            </a:pPr>
            <a:r>
              <a:rPr lang="el-GR" sz="3200" dirty="0" smtClean="0"/>
              <a:t>98% των εφήβων που καπνίζουν έχουν γονιό καπνιστή</a:t>
            </a:r>
            <a:endParaRPr lang="el-GR" sz="3200" dirty="0"/>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28596" y="642918"/>
            <a:ext cx="8229600" cy="6000792"/>
          </a:xfrm>
        </p:spPr>
        <p:txBody>
          <a:bodyPr>
            <a:normAutofit fontScale="25000" lnSpcReduction="20000"/>
          </a:bodyPr>
          <a:lstStyle/>
          <a:p>
            <a:pPr>
              <a:buNone/>
            </a:pPr>
            <a:r>
              <a:rPr lang="el-GR" sz="4000" dirty="0" smtClean="0"/>
              <a:t>               </a:t>
            </a:r>
            <a:r>
              <a:rPr lang="en-US" sz="6400" b="1" dirty="0" smtClean="0">
                <a:solidFill>
                  <a:srgbClr val="FF0000"/>
                </a:solidFill>
              </a:rPr>
              <a:t>11)</a:t>
            </a:r>
            <a:r>
              <a:rPr lang="el-GR" sz="6400" b="1" dirty="0" smtClean="0">
                <a:solidFill>
                  <a:srgbClr val="FF0000"/>
                </a:solidFill>
              </a:rPr>
              <a:t>        Το κάπνισµα θα σκοτώσει 1 δισ. µέσα στον 21ο αιώνα</a:t>
            </a:r>
          </a:p>
          <a:p>
            <a:pPr>
              <a:buNone/>
            </a:pPr>
            <a:r>
              <a:rPr lang="el-GR" sz="6000" dirty="0" smtClean="0">
                <a:solidFill>
                  <a:srgbClr val="00B0F0"/>
                </a:solidFill>
              </a:rPr>
              <a:t>Ιωάννα Νιαώτη, εφ. Ελευθεροτυπία, 8/2/2008</a:t>
            </a:r>
          </a:p>
          <a:p>
            <a:pPr>
              <a:buNone/>
            </a:pPr>
            <a:r>
              <a:rPr lang="el-GR" sz="6000" dirty="0" smtClean="0"/>
              <a:t>SOS προς την πολιτεία και την κοινωνία εκπέµπει η Παγκόσµια Οργάνωση Υγείας (ΠΟΥ), για τη µείωση του</a:t>
            </a:r>
            <a:r>
              <a:rPr lang="en-US" sz="6000" dirty="0" smtClean="0"/>
              <a:t> </a:t>
            </a:r>
            <a:r>
              <a:rPr lang="el-GR" sz="6000" dirty="0" smtClean="0"/>
              <a:t>καπνίσµατος, υποστηρίζοντας ότι «η παγκόσµια επιδηµία» άφησε πίσω της 100 εκατ. νεκρούς τον 20ό αιώνα και θα</a:t>
            </a:r>
            <a:r>
              <a:rPr lang="en-US" sz="6000" dirty="0" smtClean="0"/>
              <a:t> </a:t>
            </a:r>
            <a:r>
              <a:rPr lang="el-GR" sz="6000" dirty="0" smtClean="0"/>
              <a:t>σκοτώσει τουλάχιστον 1 δισεκατ. ανθρώπους µέσα στον 21ο. Η ΠΟΥ προτείνει 6 πολιτικές-κλειδιά για να µη λάβει η</a:t>
            </a:r>
            <a:r>
              <a:rPr lang="en-US" sz="6000" dirty="0" smtClean="0"/>
              <a:t> </a:t>
            </a:r>
            <a:r>
              <a:rPr lang="el-GR" sz="6000" dirty="0" smtClean="0"/>
              <a:t>επιδημία ανεξέλεγκτες διαστάσεις.«Έχουµε τη λύση για την αντιμετώπιση του καπνίσµατος, που σκοτώνει αδιακρίτως», είπε η επικεφαλής της ΠΟΥ, δρ</a:t>
            </a:r>
            <a:r>
              <a:rPr lang="en-US" sz="6000" dirty="0" smtClean="0"/>
              <a:t> </a:t>
            </a:r>
            <a:r>
              <a:rPr lang="el-GR" sz="6000" dirty="0" smtClean="0"/>
              <a:t>Μάργκαρετ  Τσαν, παρουσιάζοντας νέα έκθεση της οργάνωσης στη Νέα Υόρκη.</a:t>
            </a:r>
          </a:p>
          <a:p>
            <a:pPr>
              <a:buNone/>
            </a:pPr>
            <a:r>
              <a:rPr lang="el-GR" sz="6000" dirty="0" smtClean="0"/>
              <a:t>Σύµφωνα µε τα στοιχεία της «Παγκόσµιας Επιδηµίας Καπνίσµατος 2008», που προέρχονται από έρευνα σε 179 χώρες,</a:t>
            </a:r>
            <a:r>
              <a:rPr lang="en-US" sz="6000" dirty="0" smtClean="0"/>
              <a:t> </a:t>
            </a:r>
            <a:r>
              <a:rPr lang="el-GR" sz="6000" dirty="0" smtClean="0"/>
              <a:t>µόνο το 5% του παγκόσµιου πληθυσµού ζει σε χώρες που εφαρµόζουν µέτρα για την καταπολέµηση του καπνίσµατος  και προστατεύουν ενεργά τους πολίτες τους από το παθητικό κάπνισµα. Σχεδόν οι µισές (40%) των χωρών, επιτρέπουν</a:t>
            </a:r>
            <a:r>
              <a:rPr lang="en-US" sz="6000" dirty="0" smtClean="0"/>
              <a:t> </a:t>
            </a:r>
            <a:r>
              <a:rPr lang="el-GR" sz="6000" dirty="0" smtClean="0"/>
              <a:t>το κάπνισµα σε νοσοκοµεία και σχολεία. Τα 2/3 του συνόλου των καπνιστών ζουν σε 10 χώρες στον κόσµο -στην Κίνα</a:t>
            </a:r>
            <a:r>
              <a:rPr lang="en-US" sz="6000" dirty="0" smtClean="0"/>
              <a:t> </a:t>
            </a:r>
            <a:r>
              <a:rPr lang="el-GR" sz="6000" dirty="0" smtClean="0"/>
              <a:t>περίπου το 30%, στην Ινδία το 10%, ενώ σε ποσοστά ακολουθούν η Ινδονησία, η Ρωσία, οι ΗΠΑ, η Ιαπωνία, η Βραζιλία,</a:t>
            </a:r>
            <a:r>
              <a:rPr lang="en-US" sz="6000" dirty="0" smtClean="0"/>
              <a:t> </a:t>
            </a:r>
            <a:r>
              <a:rPr lang="el-GR" sz="6000" dirty="0" smtClean="0"/>
              <a:t>το Μπαγκλαντές, η Γερµανία και η Τουρκία. Τουλάχιστον το 80% των θανάτων που οφείλονται στο κάπνισµα θα</a:t>
            </a:r>
            <a:r>
              <a:rPr lang="en-US" sz="6000" dirty="0" smtClean="0"/>
              <a:t> </a:t>
            </a:r>
            <a:r>
              <a:rPr lang="el-GR" sz="6000" dirty="0" smtClean="0"/>
              <a:t>σηµειωθούν µέχρι το 2030 στις χώρες χαµηλού και µέσου εισοδήµατος.</a:t>
            </a:r>
            <a:r>
              <a:rPr lang="en-US" sz="6000" dirty="0" smtClean="0"/>
              <a:t> </a:t>
            </a:r>
            <a:r>
              <a:rPr lang="el-GR" sz="6000" dirty="0" smtClean="0"/>
              <a:t>Οι ερευνητές της ΠΟΥ καλούν τις κυβερνήσεις να αυξήσουν τις προσπάθειες για να µην δηµιουργηθούν  5/9</a:t>
            </a:r>
            <a:r>
              <a:rPr lang="en-US" sz="6000" dirty="0" smtClean="0"/>
              <a:t> </a:t>
            </a:r>
            <a:r>
              <a:rPr lang="el-GR" sz="6000" dirty="0" smtClean="0"/>
              <a:t>καπνιστές, κυρίως στις ηλικιακές οµάδες των παιδιών και των εφήβων. Προτείνουν αύξηση της φορολογίας και της</a:t>
            </a:r>
            <a:r>
              <a:rPr lang="en-US" sz="6000" dirty="0" smtClean="0"/>
              <a:t> </a:t>
            </a:r>
            <a:r>
              <a:rPr lang="el-GR" sz="6000" dirty="0" smtClean="0"/>
              <a:t>τιµής των τσιγάρων, απαγόρευση των διαφηµίσεων, της προώθησης του καπνού µέσω χορηγιών, λεπτοµερή ενηµέρωση</a:t>
            </a:r>
            <a:r>
              <a:rPr lang="en-US" sz="6000" dirty="0" smtClean="0"/>
              <a:t> </a:t>
            </a:r>
            <a:r>
              <a:rPr lang="el-GR" sz="6000" dirty="0" smtClean="0"/>
              <a:t>για τις συνέπειες του καπνίσµατος, µέτρα για την προστασία των παθητικών καπνιστών, ενίσχυση των παροχών για</a:t>
            </a:r>
            <a:r>
              <a:rPr lang="en-US" sz="6000" dirty="0" smtClean="0"/>
              <a:t> </a:t>
            </a:r>
            <a:r>
              <a:rPr lang="el-GR" sz="6000" dirty="0" smtClean="0"/>
              <a:t>την καταπολέµηση της συνήθειας και µελέτη της συµπεριφοράς των καπνιστών ώστε να επιτευχθεί «αντιστροφή του</a:t>
            </a:r>
            <a:r>
              <a:rPr lang="en-US" sz="6000" dirty="0" smtClean="0"/>
              <a:t> </a:t>
            </a:r>
            <a:r>
              <a:rPr lang="el-GR" sz="6000" dirty="0" smtClean="0"/>
              <a:t>εθισµού».</a:t>
            </a:r>
            <a:r>
              <a:rPr lang="en-US" sz="6000" dirty="0" smtClean="0"/>
              <a:t> </a:t>
            </a:r>
            <a:r>
              <a:rPr lang="el-GR" sz="6000" dirty="0" smtClean="0"/>
              <a:t>Η ΠΟΥ καυτηρίασε τη στάση των κυβερνήσεων σε όλο τον κόσµο, που σύµφωνα µε στοιχεία της οργάνωσης,</a:t>
            </a:r>
            <a:r>
              <a:rPr lang="en-US" sz="6000" dirty="0" smtClean="0"/>
              <a:t> </a:t>
            </a:r>
            <a:r>
              <a:rPr lang="el-GR" sz="6000" dirty="0" smtClean="0"/>
              <a:t>συγκεντρώνουν περισσότερα από 200 δισ. δολάρια από τη φορολόγηση του καπνού και των προϊόντων του και</a:t>
            </a:r>
            <a:r>
              <a:rPr lang="en-US" sz="6000" dirty="0" smtClean="0"/>
              <a:t> </a:t>
            </a:r>
            <a:r>
              <a:rPr lang="el-GR" sz="6000" dirty="0" smtClean="0"/>
              <a:t>διαθέτουν κονδύλια που αντιστοιχούν σε λιγότερο από το 1/5 του ποσού για την καταπολέµηση του καπνίσµατος</a:t>
            </a:r>
            <a:r>
              <a:rPr lang="en-US" sz="6000" dirty="0" smtClean="0"/>
              <a:t> </a:t>
            </a:r>
            <a:r>
              <a:rPr lang="el-GR" sz="6000" dirty="0" smtClean="0"/>
              <a:t>http://www.who.int</a:t>
            </a:r>
            <a:endParaRPr lang="el-GR" sz="6000" dirty="0"/>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42918"/>
            <a:ext cx="8229600" cy="5931618"/>
          </a:xfrm>
        </p:spPr>
        <p:txBody>
          <a:bodyPr>
            <a:noAutofit/>
          </a:bodyPr>
          <a:lstStyle/>
          <a:p>
            <a:pPr>
              <a:buNone/>
            </a:pPr>
            <a:r>
              <a:rPr lang="el-GR" sz="1600" b="1" dirty="0" smtClean="0"/>
              <a:t>               </a:t>
            </a:r>
            <a:r>
              <a:rPr lang="el-GR" sz="1600" b="1" dirty="0" smtClean="0">
                <a:solidFill>
                  <a:srgbClr val="FF0000"/>
                </a:solidFill>
              </a:rPr>
              <a:t>12)    Mύθοι και αλήθειες για τον «σιωπηλό δολοφόνο»</a:t>
            </a:r>
          </a:p>
          <a:p>
            <a:pPr>
              <a:buNone/>
            </a:pPr>
            <a:r>
              <a:rPr lang="el-GR" sz="1500" dirty="0" smtClean="0">
                <a:solidFill>
                  <a:srgbClr val="00B0F0"/>
                </a:solidFill>
              </a:rPr>
              <a:t>Συνέντευξη στη Γαλήνη Φούρα, εφ. Καθηµερινή, 23/1/2005</a:t>
            </a:r>
          </a:p>
          <a:p>
            <a:pPr>
              <a:buNone/>
            </a:pPr>
            <a:r>
              <a:rPr lang="el-GR" sz="1500" dirty="0" smtClean="0"/>
              <a:t>Aκόµη και ένα τσιγάρο µπορεί να γίνει θανατηφόρο, λέει ο καθηγητής Π. Tούτουζας</a:t>
            </a:r>
          </a:p>
          <a:p>
            <a:pPr>
              <a:buNone/>
            </a:pPr>
            <a:r>
              <a:rPr lang="el-GR" sz="1500" dirty="0" smtClean="0"/>
              <a:t>Eνα τσιγάρο µπορεί να αποτελέσει τον εκλυτικό παράγοντα καρδιακού επεισοδίου και να προκαλέσει αιφνίδιο θάνατο στον καπνιστή. H επίδραση ενός και µόνο τσιγάρου, σύµφωνα µε τον διευθυντή του Eλληνικού Iδρύµατος Kαρδιολογίας κ.Παύλο Tούτουζα, µπορεί να πάρει διαστάσεις εάν τη στιγµή του καπνίσµατος εµφανιστούν και άλλοι παράγοντες κινδύνου, όπως οξύ άγχος και θυµός, ενώ περισσότερο επιβλαβής είναι ο συνδυασµός καφέ και τσιγάρου.</a:t>
            </a:r>
          </a:p>
          <a:p>
            <a:pPr>
              <a:buNone/>
            </a:pPr>
            <a:r>
              <a:rPr lang="el-GR" sz="1500" dirty="0" smtClean="0"/>
              <a:t>O διαπρεπής καθηγητής επισηµαίνει, πως την ίδια στιγµή που σε άλλες χώρες παρατηρείταιι µια τάση ελάττωσης του καπνίσµατος, στην Eλλάδα η κατάσταση είναι διαφορετική, καθώς περίπου οι µισοί Έλληνες συνεχίζουν να καπνίζουν.</a:t>
            </a:r>
          </a:p>
          <a:p>
            <a:pPr>
              <a:buNone/>
            </a:pPr>
            <a:r>
              <a:rPr lang="el-GR" sz="1500" dirty="0" smtClean="0"/>
              <a:t>                </a:t>
            </a:r>
            <a:r>
              <a:rPr lang="el-GR" sz="1600" b="1" dirty="0" smtClean="0">
                <a:solidFill>
                  <a:srgbClr val="FF0000"/>
                </a:solidFill>
              </a:rPr>
              <a:t>13)      Εξόφθαλμη απάτη</a:t>
            </a:r>
          </a:p>
          <a:p>
            <a:pPr>
              <a:buNone/>
            </a:pPr>
            <a:r>
              <a:rPr lang="el-GR" sz="1500" dirty="0" smtClean="0"/>
              <a:t>Tο ενθαρρυντικό νέο είναι όµως, ότι το κάπνισµα µειώνεται στα κοινωνικά στρώματα µε υψηλό µορφωτικό επίπεδο, που ενημερώνονται και συνειδητοποιούν την καταστροφική του δράση όχι µόνο για την υγεία, αλλά και για την ποιότητα ζωής. «Στις τόσες πολλές παθολογικές επιδράσεις του καπνίσµατος», υπογραµµίζει ο καθηγητής, «δεν έχει βεβαιωθεί µια καλή ενέργεια µε αντικειµενική εξέταση αίµατος ή άλλου οργάνου». Παρά το γεγονός αυτό, η βιοµηχανία καπνού συνεχίζει µια «εξόφθαλµη απάτη», προσπαθώντας να πείσει τους νέους ότι το κάπνισµα πάει µε όλα και ως αναγκαία συνθήκη, δίνει χρώμα σε κάθε ιδιαίτερη στιγµή τους. Kανείς δεν λέει ότι εκτός από καρδιαγγειακά και καρκίνο, προκαλεί ρυτίδες, σεξουαλική δυσλειτουργία κυρίως στους άνδρες, τριχόπτωση, πρώιμο άσπρισα των µαλιών ή ότι µειώνει την πνευµατική απόδοση...</a:t>
            </a: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28596" y="285728"/>
            <a:ext cx="8258204" cy="6429420"/>
          </a:xfrm>
        </p:spPr>
        <p:txBody>
          <a:bodyPr>
            <a:noAutofit/>
          </a:bodyPr>
          <a:lstStyle/>
          <a:p>
            <a:pPr>
              <a:buNone/>
            </a:pPr>
            <a:r>
              <a:rPr lang="el-GR" sz="1500" dirty="0" smtClean="0"/>
              <a:t>     O κ. </a:t>
            </a:r>
            <a:r>
              <a:rPr lang="el-GR" sz="1500" dirty="0" err="1" smtClean="0"/>
              <a:t>Tούτουζας</a:t>
            </a:r>
            <a:r>
              <a:rPr lang="el-GR" sz="1500" dirty="0" smtClean="0"/>
              <a:t> δεν διστάζει να µ</a:t>
            </a:r>
            <a:r>
              <a:rPr lang="el-GR" sz="1500" dirty="0" err="1" smtClean="0"/>
              <a:t>ιλήσει</a:t>
            </a:r>
            <a:r>
              <a:rPr lang="el-GR" sz="1500" dirty="0" smtClean="0"/>
              <a:t> για «διάβρωση και διαπλοκή», «</a:t>
            </a:r>
            <a:r>
              <a:rPr lang="el-GR" sz="1500" dirty="0" err="1" smtClean="0"/>
              <a:t>χρηµατοδοτήσεις</a:t>
            </a:r>
            <a:r>
              <a:rPr lang="el-GR" sz="1500" dirty="0" smtClean="0"/>
              <a:t> και χορηγίες» σε </a:t>
            </a:r>
            <a:r>
              <a:rPr lang="el-GR" sz="1500" dirty="0" err="1" smtClean="0"/>
              <a:t>οργανισµούς</a:t>
            </a:r>
            <a:r>
              <a:rPr lang="el-GR" sz="1500" dirty="0" smtClean="0"/>
              <a:t> ή και σε κυβερνήσεις για την υποστήριξη του </a:t>
            </a:r>
            <a:r>
              <a:rPr lang="el-GR" sz="1500" dirty="0" err="1" smtClean="0"/>
              <a:t>καπνίσµατος</a:t>
            </a:r>
            <a:r>
              <a:rPr lang="el-GR" sz="1500" dirty="0" smtClean="0"/>
              <a:t>, </a:t>
            </a:r>
            <a:r>
              <a:rPr lang="el-GR" sz="1500" dirty="0" err="1" smtClean="0"/>
              <a:t>επισηµαίνοντας</a:t>
            </a:r>
            <a:r>
              <a:rPr lang="el-GR" sz="1500" dirty="0" smtClean="0"/>
              <a:t> ότι η </a:t>
            </a:r>
            <a:r>
              <a:rPr lang="el-GR" sz="1500" dirty="0" err="1" smtClean="0"/>
              <a:t>θνησιµότητα</a:t>
            </a:r>
            <a:r>
              <a:rPr lang="el-GR" sz="1500" dirty="0" smtClean="0"/>
              <a:t> στους µ</a:t>
            </a:r>
            <a:r>
              <a:rPr lang="el-GR" sz="1500" dirty="0" err="1" smtClean="0"/>
              <a:t>εσήλικες</a:t>
            </a:r>
            <a:r>
              <a:rPr lang="el-GR" sz="1500" dirty="0" smtClean="0"/>
              <a:t> είναι διπλάσια στους καπνιστές από </a:t>
            </a:r>
            <a:r>
              <a:rPr lang="el-GR" sz="1500" dirty="0" err="1" smtClean="0"/>
              <a:t>ό,τι</a:t>
            </a:r>
            <a:r>
              <a:rPr lang="el-GR" sz="1500" dirty="0" smtClean="0"/>
              <a:t> στους µη καπνιστές.</a:t>
            </a:r>
          </a:p>
          <a:p>
            <a:pPr>
              <a:buNone/>
            </a:pPr>
            <a:r>
              <a:rPr lang="el-GR" sz="1500" dirty="0" smtClean="0"/>
              <a:t>                   </a:t>
            </a:r>
            <a:r>
              <a:rPr lang="el-GR" sz="1600" b="1" dirty="0" smtClean="0">
                <a:solidFill>
                  <a:srgbClr val="FF0000"/>
                </a:solidFill>
              </a:rPr>
              <a:t>14)        Επιχείρηση  διάβρωσης των νέων</a:t>
            </a:r>
          </a:p>
          <a:p>
            <a:pPr>
              <a:buNone/>
            </a:pPr>
            <a:r>
              <a:rPr lang="el-GR" sz="1500" dirty="0" smtClean="0"/>
              <a:t>— Kύριε καθηγητά, πώς µπορεί να συµβεί αιφνίδιος θάνατος από το κάπνισµα ενός και µόνο τσιγάρου;</a:t>
            </a:r>
          </a:p>
          <a:p>
            <a:pPr>
              <a:buNone/>
            </a:pPr>
            <a:r>
              <a:rPr lang="el-GR" sz="1500" dirty="0" smtClean="0"/>
              <a:t>— Την Ώρα που καπνίζει κάποιος, συχνά παρατηρείται ελαφρά αύξηση της καρδιακής συχνότητας και της αρτηριακής πίεσης. Σε ορισμένες περιπτώσεις παρατηρούνται και εκτακτοσυστολικές αρρυθµίες. H επίδραση αυτή ενός και µόνο τσιγάρου µπορεί να πάρει διαστάσεις, εάν τη στιγµή του καπνίσµατος εµφανιστούν αιφνιδίως και άλλοι παράγοντες κινδύνου, παραδείγµατος χάριν οξύ άγχος από θυµό, που ούτως ή άλλως συνοδεύεται από την πρώτη Ώρα από 6/10 αριθµό καρδιαγγειακών επεισοδίων. Eχουν συµβεί θάνατοι στα ποδοσφαιρικά γήπεδα εν Ώρα καπνίσµατος, όταν ένα γκολ αναστάτωσε κυριολεκτικά τον ψυχισµό του καπνιστή, σε βαθµό τέτοιο, Ώστε να γίνει έντονος σπασµός και θρόµβωση στεφανιαίας αρτηρίας, που προκάλεσαν κοιλιακή µαρµαρυγή. Συνήθως τα θανατηφόρα επεισόδια παρατηρούνται σε άτοµα µε λανθάνουσα ή έκδηλη στεφανιαία νόσο, σε πολλές όµως περιπτώσεις, όπως στο παράδειγµα του γηπέδου που ανέφερα, είναι σαφής η καταστροφική εκλυτική επίδραση της εισπνοής του καπνού. Περισσότερο επιβλαβής υποστηρίζεται ότι είναι ο συνδυασµός καφέ και τσιγάρου.</a:t>
            </a:r>
          </a:p>
          <a:p>
            <a:pPr>
              <a:buNone/>
            </a:pPr>
            <a:r>
              <a:rPr lang="el-GR" sz="1500" dirty="0" smtClean="0"/>
              <a:t>— H εντύπωση που επικρατεί είναι ότι το κάπνισµα προκαλεί ανεπανόρθωτες βλάβες στην υγεία, ύστερα από πολλά πολλά χρόνια. Γι’ αυτό και χαρακτηρίζεται ως «σιωπηλός δολοφόνος».</a:t>
            </a:r>
          </a:p>
          <a:p>
            <a:pPr>
              <a:buNone/>
            </a:pPr>
            <a:r>
              <a:rPr lang="el-GR" sz="1500" dirty="0" smtClean="0"/>
              <a:t> </a:t>
            </a:r>
            <a:endParaRPr lang="el-GR" sz="1500" dirty="0"/>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85728"/>
            <a:ext cx="8229600" cy="6288808"/>
          </a:xfrm>
        </p:spPr>
        <p:txBody>
          <a:bodyPr>
            <a:normAutofit fontScale="25000" lnSpcReduction="20000"/>
          </a:bodyPr>
          <a:lstStyle/>
          <a:p>
            <a:pPr>
              <a:buNone/>
            </a:pPr>
            <a:r>
              <a:rPr lang="el-GR" sz="6000" dirty="0" smtClean="0"/>
              <a:t>— </a:t>
            </a:r>
            <a:r>
              <a:rPr lang="el-GR" sz="6000" dirty="0" err="1" smtClean="0"/>
              <a:t>Πράγµατι</a:t>
            </a:r>
            <a:r>
              <a:rPr lang="el-GR" sz="6000" dirty="0" smtClean="0"/>
              <a:t>, όσο περισσότερα τσιγάρα καπνίζει το </a:t>
            </a:r>
            <a:r>
              <a:rPr lang="el-GR" sz="6000" dirty="0" err="1" smtClean="0"/>
              <a:t>άτοµο</a:t>
            </a:r>
            <a:r>
              <a:rPr lang="el-GR" sz="6000" dirty="0" smtClean="0"/>
              <a:t> </a:t>
            </a:r>
            <a:r>
              <a:rPr lang="el-GR" sz="6000" dirty="0" err="1" smtClean="0"/>
              <a:t>ηµερησίως</a:t>
            </a:r>
            <a:r>
              <a:rPr lang="el-GR" sz="6000" dirty="0" smtClean="0"/>
              <a:t> και περισσότερα χρόνια τόσο µ</a:t>
            </a:r>
            <a:r>
              <a:rPr lang="el-GR" sz="6000" dirty="0" err="1" smtClean="0"/>
              <a:t>εγαλύτερη</a:t>
            </a:r>
            <a:r>
              <a:rPr lang="el-GR" sz="6000" dirty="0" smtClean="0"/>
              <a:t> είναι η αύξηση των καρδιαγγειακών επεισοδίων στεφανιαίας νόσου, µε επεισόδια στηθάγχης, κοιλιακών αρρυθμιών, αιφνιδίου θανάτου, εγκεφαλικών αγγειακών επεισοδίων, περιφερειακής αποφρακτικής αρτηριοπάθειας, </a:t>
            </a:r>
            <a:r>
              <a:rPr lang="el-GR" sz="6000" dirty="0" err="1" smtClean="0"/>
              <a:t>ανευρυσµάτων</a:t>
            </a:r>
            <a:r>
              <a:rPr lang="el-GR" sz="6000" dirty="0" smtClean="0"/>
              <a:t> της αορτής. Δεν φαίνεται να υπάρχει διαφορά κινδύνου µ</a:t>
            </a:r>
            <a:r>
              <a:rPr lang="el-GR" sz="6000" dirty="0" err="1" smtClean="0"/>
              <a:t>εταξύ</a:t>
            </a:r>
            <a:r>
              <a:rPr lang="el-GR" sz="6000" dirty="0" smtClean="0"/>
              <a:t> τσιγάρου και πούρου ή µ</a:t>
            </a:r>
            <a:r>
              <a:rPr lang="el-GR" sz="6000" dirty="0" err="1" smtClean="0"/>
              <a:t>εταξύ</a:t>
            </a:r>
            <a:r>
              <a:rPr lang="el-GR" sz="6000" dirty="0" smtClean="0"/>
              <a:t> «ελαφρού» και κανονικού τσιγάρου, ίσως διότι στο ελαφρύ ο καπνιστής εισπνέει πιο δυνατά και </a:t>
            </a:r>
            <a:r>
              <a:rPr lang="el-GR" sz="6000" dirty="0" err="1" smtClean="0"/>
              <a:t>εποµένως</a:t>
            </a:r>
            <a:r>
              <a:rPr lang="el-GR" sz="6000" dirty="0" smtClean="0"/>
              <a:t> περισσότερο καπνό. O κίνδυνος πολλαπλασιάζεται εάν συνυπάρχουν και άλλοι παράγοντες, υπέρταση, </a:t>
            </a:r>
            <a:r>
              <a:rPr lang="el-GR" sz="6000" dirty="0" err="1" smtClean="0"/>
              <a:t>υπερχοληστερολαιµία</a:t>
            </a:r>
            <a:r>
              <a:rPr lang="el-GR" sz="6000" dirty="0" smtClean="0"/>
              <a:t>, διαβήτης, µ</a:t>
            </a:r>
            <a:r>
              <a:rPr lang="el-GR" sz="6000" dirty="0" err="1" smtClean="0"/>
              <a:t>εταβολικό</a:t>
            </a:r>
            <a:r>
              <a:rPr lang="el-GR" sz="6000" dirty="0" smtClean="0"/>
              <a:t> </a:t>
            </a:r>
            <a:r>
              <a:rPr lang="el-GR" sz="6000" dirty="0" err="1" smtClean="0"/>
              <a:t>σύνδροµο</a:t>
            </a:r>
            <a:r>
              <a:rPr lang="el-GR" sz="6000" dirty="0" smtClean="0"/>
              <a:t>, παχυσαρκία, καθιστική ζωή. </a:t>
            </a:r>
          </a:p>
          <a:p>
            <a:pPr>
              <a:buNone/>
            </a:pPr>
            <a:r>
              <a:rPr lang="el-GR" sz="6000" dirty="0" err="1" smtClean="0"/>
              <a:t>Tο</a:t>
            </a:r>
            <a:r>
              <a:rPr lang="el-GR" sz="6000" dirty="0" smtClean="0"/>
              <a:t> κάπνισµα επιδεινώνει τις αθηρωµατικές αλλοιώσεις και στον καπνιστή συχνά υπάρχει εκτεταµένη αρτηριακή αθηροσκλήρυνση, όπως αυτό είναι έκδηλο στην περιφερική αποφρακτική αρτηριοπάθεια. Oµως, είναι δυνατόν να εκδηλωθεί οξύ επεισόδιο που µπορεί να είναι θανατηρόφο, παραδείγµατος χάριν έµφραγµα του µυοκαρδίου από µεµονωµένη στενωτική βλάβη του προσθίου κατιόντος, ενώ το υπόλοιπο στεφανιαίο δίκτυο να είναι φυσιολογικό. Εδώ συνηθέστερα συµβάλλει και έντονος σπασµός της αρτηρίας από το τσιγάρο. Aκόµη και αιφνίδιος θάνατος, όπως είπα, µπορεί να προκληθεί από τις διαταραχές που αποδίδονται στο κάπνισµα ενός τσιγάρου. </a:t>
            </a:r>
          </a:p>
          <a:p>
            <a:pPr>
              <a:buNone/>
            </a:pPr>
            <a:r>
              <a:rPr lang="el-GR" sz="6000" dirty="0" smtClean="0">
                <a:solidFill>
                  <a:srgbClr val="FF0000"/>
                </a:solidFill>
              </a:rPr>
              <a:t>      </a:t>
            </a:r>
            <a:r>
              <a:rPr lang="el-GR" sz="6400" b="1" dirty="0" smtClean="0">
                <a:solidFill>
                  <a:srgbClr val="FF0000"/>
                </a:solidFill>
              </a:rPr>
              <a:t>15)     Πώς οι βιοµηχανίες εµποδίζουν τους καπνιστές να κόψουν το τσιγάρο</a:t>
            </a:r>
          </a:p>
          <a:p>
            <a:pPr>
              <a:buNone/>
            </a:pPr>
            <a:r>
              <a:rPr lang="el-GR" sz="6000" dirty="0" smtClean="0">
                <a:solidFill>
                  <a:srgbClr val="00B0F0"/>
                </a:solidFill>
              </a:rPr>
              <a:t>Εφηµερίδα Το Βήµα, 1/8/1999</a:t>
            </a:r>
          </a:p>
          <a:p>
            <a:pPr>
              <a:buNone/>
            </a:pPr>
            <a:r>
              <a:rPr lang="el-GR" sz="6000" dirty="0" smtClean="0"/>
              <a:t>Διάφορες πρόσθετες ουσίες αυξάνουν την εξάρτηση από τα προϊόντα τους</a:t>
            </a:r>
          </a:p>
          <a:p>
            <a:pPr>
              <a:buNone/>
            </a:pPr>
            <a:r>
              <a:rPr lang="el-GR" sz="6000" dirty="0" smtClean="0"/>
              <a:t>Με κάποιον τρόπο ενισχύουν τις ιδιότητες της νικοτίνης και καλύπτουν τις βλαβερές συνέπειες του καπνού</a:t>
            </a:r>
          </a:p>
          <a:p>
            <a:pPr>
              <a:buNone/>
            </a:pPr>
            <a:r>
              <a:rPr lang="el-GR" sz="6000" dirty="0" smtClean="0"/>
              <a:t>Εκτός από τη δύναµη της διαφήµισης, ένας άλλος, πιο σίγουρος τρόπος για να</a:t>
            </a:r>
          </a:p>
          <a:p>
            <a:pPr>
              <a:buNone/>
            </a:pPr>
            <a:r>
              <a:rPr lang="el-GR" sz="6000" dirty="0" smtClean="0"/>
              <a:t>πουλήσει ένα προϊόν είναι να γίνει απαραίτητο στους καταναλωτές ή, µε άλλα λόγια, οι</a:t>
            </a:r>
          </a:p>
          <a:p>
            <a:pPr>
              <a:buNone/>
            </a:pPr>
            <a:r>
              <a:rPr lang="el-GR" sz="6000" dirty="0" smtClean="0"/>
              <a:t>καταναλωτές να εθιστούν σε αυτό. Ας πάρουµε για παράδειγµα το τσιγάρο. Ενώ</a:t>
            </a:r>
          </a:p>
          <a:p>
            <a:pPr>
              <a:buNone/>
            </a:pPr>
            <a:r>
              <a:rPr lang="el-GR" sz="6000" dirty="0" smtClean="0"/>
              <a:t>εκατοµµύρια καπνιστές σε όλο τον κόσµο προσπαθούν µε χίλιους δύο τρόπους να κόψουν</a:t>
            </a:r>
          </a:p>
          <a:p>
            <a:pPr>
              <a:buNone/>
            </a:pPr>
            <a:r>
              <a:rPr lang="el-GR" sz="6000" dirty="0" smtClean="0"/>
              <a:t>το κάπνισµα, µε µικρά ποσοστά επιτυχίας, νέες έρευνες φανερώνουν ότι οι</a:t>
            </a:r>
          </a:p>
          <a:p>
            <a:pPr>
              <a:buNone/>
            </a:pPr>
            <a:r>
              <a:rPr lang="el-GR" sz="6000" dirty="0" smtClean="0"/>
              <a:t>καπνοβιοµηχανίες εδώ και πολλά χρόνια έχουν βρει τρόπους να κάνουν τα τσιγάρα πιο</a:t>
            </a:r>
          </a:p>
          <a:p>
            <a:pPr>
              <a:buNone/>
            </a:pPr>
            <a:r>
              <a:rPr lang="el-GR" sz="6000" dirty="0" smtClean="0"/>
              <a:t>εθιστικά, εξαπατώντας τόσο τους καταναλωτές όσο και τις αρµόδιες κρατικές υπηρεσίες</a:t>
            </a:r>
          </a:p>
          <a:p>
            <a:pPr>
              <a:buNone/>
            </a:pPr>
            <a:r>
              <a:rPr lang="el-GR" sz="6000" dirty="0" smtClean="0"/>
              <a:t>ελέγχου.</a:t>
            </a:r>
          </a:p>
          <a:p>
            <a:pPr>
              <a:buNone/>
            </a:pPr>
            <a:endParaRPr lang="el-GR" sz="3200" dirty="0" smtClean="0"/>
          </a:p>
          <a:p>
            <a:pPr>
              <a:buNone/>
            </a:pPr>
            <a:endParaRPr lang="el-GR" dirty="0"/>
          </a:p>
        </p:txBody>
      </p:sp>
    </p:spTree>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85728"/>
            <a:ext cx="8229600" cy="6288808"/>
          </a:xfrm>
        </p:spPr>
        <p:txBody>
          <a:bodyPr>
            <a:normAutofit/>
          </a:bodyPr>
          <a:lstStyle/>
          <a:p>
            <a:pPr>
              <a:buNone/>
            </a:pPr>
            <a:r>
              <a:rPr lang="el-GR" sz="1500" dirty="0" smtClean="0"/>
              <a:t>Οι </a:t>
            </a:r>
            <a:r>
              <a:rPr lang="el-GR" sz="1500" dirty="0" err="1" smtClean="0"/>
              <a:t>καπνοβιοµηχανίες</a:t>
            </a:r>
            <a:r>
              <a:rPr lang="el-GR" sz="1500" dirty="0" smtClean="0"/>
              <a:t> κατηγορούνται ότι προσθέτουν στα τσιγάρα πολλές και διάφορες ουσίες οι οποίες αυξάνουν τον </a:t>
            </a:r>
            <a:r>
              <a:rPr lang="el-GR" sz="1500" dirty="0" err="1" smtClean="0"/>
              <a:t>εθισµό</a:t>
            </a:r>
            <a:r>
              <a:rPr lang="el-GR" sz="1500" dirty="0" smtClean="0"/>
              <a:t> ενώ ταυτόχρονα καθιστούν πιο δύσκολη τη διακοπή της βλαβερής συνήθειας του </a:t>
            </a:r>
            <a:r>
              <a:rPr lang="el-GR" sz="1500" dirty="0" err="1" smtClean="0"/>
              <a:t>καπνίσµατος</a:t>
            </a:r>
            <a:r>
              <a:rPr lang="el-GR" sz="1500" dirty="0" smtClean="0"/>
              <a:t>. Βρετανικές αντικαπνιστικές οργανώσεις ζήτησαν πρόσφατα να </a:t>
            </a:r>
            <a:r>
              <a:rPr lang="el-GR" sz="1500" dirty="0" err="1" smtClean="0"/>
              <a:t>σταµατήσει</a:t>
            </a:r>
            <a:r>
              <a:rPr lang="el-GR" sz="1500" dirty="0" smtClean="0"/>
              <a:t> αυτή η τακτική, </a:t>
            </a:r>
            <a:r>
              <a:rPr lang="el-GR" sz="1500" dirty="0" err="1" smtClean="0"/>
              <a:t>ισχυριζόµενες</a:t>
            </a:r>
            <a:r>
              <a:rPr lang="el-GR" sz="1500" dirty="0" smtClean="0"/>
              <a:t> ότι οι </a:t>
            </a:r>
            <a:r>
              <a:rPr lang="el-GR" sz="1500" dirty="0" err="1" smtClean="0"/>
              <a:t>κανονισµοί</a:t>
            </a:r>
            <a:r>
              <a:rPr lang="el-GR" sz="1500" dirty="0" smtClean="0"/>
              <a:t> οι οποίοι ισχύουν για τα πρόσθετα των τσιγάρων στην Ευρωπαϊκή </a:t>
            </a:r>
            <a:r>
              <a:rPr lang="el-GR" sz="1500" dirty="0" err="1" smtClean="0"/>
              <a:t>Ενωση</a:t>
            </a:r>
            <a:r>
              <a:rPr lang="el-GR" sz="1500" dirty="0" smtClean="0"/>
              <a:t> είναι ανεπαρκείς.</a:t>
            </a:r>
          </a:p>
          <a:p>
            <a:pPr>
              <a:buNone/>
            </a:pPr>
            <a:r>
              <a:rPr lang="el-GR" sz="1500" dirty="0" smtClean="0"/>
              <a:t>Η κύρια δικαιολογία των καπνοβιομηχανιών για τη χρήση πρόσθετων ουσιών είναι ότι βελτιώνουν τη γεύση των ελαφρών τσιγάρων ενώ οι ποσότητες πίσσας και νικοτίνης διατηρούνται σε χαµηλά επίπεδα. Απέκρυψαν όµως το γεγονός ότι αυτές οι ουσίες ενισχύουν τις ιδιότητες της νικοτίνης, καθώς επίσης ότι πολλές από αυτές καλύπτουν τις βλαβερές συνέπειες του καπνού.</a:t>
            </a:r>
          </a:p>
          <a:p>
            <a:pPr>
              <a:buNone/>
            </a:pPr>
            <a:r>
              <a:rPr lang="el-GR" sz="1500" dirty="0" smtClean="0"/>
              <a:t>Εκπρόσωπος των βρετανικών καπνοβιομηχανιών δήλωσε ότι η έρευνα που έγινε αφορά τις ΗΠΑ και ότι το 90% των βρετανικών τσιγάρων δεν περιέχουν πρόσθετα, αλλά ο δρ.Μάρτιν Τζάρβις, του Αυτοκρατορικού Αντικαρκινικού Ιδρύµατος  Ερευνών, τόνισε: «Εξω από την καπνοβιοµηχανία κανείς δεν γνωρίζει ποια πρόσθετα χρησιµοποιούνται και σε ποιες µάρκες. Η δικαιολογία των καπνοβιομηχανιών για τη χρήση των προσθέτων είναι ότι βοηθούν τα τσιγάρα µε χαµηλή περιεκτικότητα σε πίσσα να καπνίζονται ευκολότερα. Γνωρίζουµε όµως ότι τα τσιγάρα αυτά είναι τόσο επιβλαβή όσο και τα απλά, και έτσι η χρήση των προσθέτων δεν µπορεί να δικαιολογηθεί. Καθώς τα πρόσθετα καθιστούν τα τσιγάρα πιο εθιστικά, οι καπνοβιοµηχανίες κάνουν ακόµη πιο δύσκολο το σταµάτηµα το καπνίσµατος».</a:t>
            </a:r>
            <a:endParaRPr lang="el-GR" sz="1500" dirty="0"/>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42918"/>
            <a:ext cx="8229600" cy="5931618"/>
          </a:xfrm>
        </p:spPr>
        <p:txBody>
          <a:bodyPr>
            <a:normAutofit/>
          </a:bodyPr>
          <a:lstStyle/>
          <a:p>
            <a:pPr>
              <a:buNone/>
            </a:pPr>
            <a:r>
              <a:rPr lang="el-GR" sz="1500" dirty="0" smtClean="0"/>
              <a:t>                        </a:t>
            </a:r>
            <a:r>
              <a:rPr lang="el-GR" sz="1600" b="1" dirty="0" smtClean="0">
                <a:solidFill>
                  <a:srgbClr val="FF0000"/>
                </a:solidFill>
              </a:rPr>
              <a:t>16)     Οι συνέπειες στη δημόσια υγεία</a:t>
            </a:r>
          </a:p>
          <a:p>
            <a:pPr>
              <a:buNone/>
            </a:pPr>
            <a:r>
              <a:rPr lang="el-GR" sz="1500" dirty="0" smtClean="0"/>
              <a:t>Περισσότερα από 600 πρόσθετα χρησιµοποιούνται στην κατασκευή προϊόντων καπνού στην ΕΕ, µέσα σε ένα εξαιρετικά χαλαρό πλαίσιο κανονισμών. Αν και τα πρόσθετα σε γενικές γραµµές ελέγχονται για την τοξικότητά τους, δεν υπάρχουν στοιχεία για την επίδραση που έχουν στην καπνιστική συµπεριφορά ή για το αν προκαλούν άλλες δυσάρεστες συνέπειες.</a:t>
            </a:r>
          </a:p>
          <a:p>
            <a:pPr>
              <a:buNone/>
            </a:pPr>
            <a:r>
              <a:rPr lang="el-GR" sz="1500" dirty="0" smtClean="0"/>
              <a:t>Αν µια µικρή ποσότητα κάποιας σχετικά ήπιας ουσίας που προστίθεται σε ένα προϊόν καπνού κάνει αυτό το προϊόν πιο εθιστικό και διευκολύνει την έναρξη του καπνίσµατος ή τη συνέχισή του, αυτή η τακτική µπορεί να προκαλέσει µεγάλο κακό, εκθέτοντας τον καπνιστή σε περισσότερα από 4.000 χηµικά, στα οποία συµπεριλαµβάνονται πολλά τοξικά και καρκινογενή.</a:t>
            </a:r>
          </a:p>
          <a:p>
            <a:pPr>
              <a:buNone/>
            </a:pPr>
            <a:r>
              <a:rPr lang="el-GR" sz="1500" dirty="0" smtClean="0"/>
              <a:t>Αν υπολογισθεί ότι περισσότεροι από 500.000 άνθρωποι πεθαίνουν κάθε χρόνο πρόωρα στην Ευρωπαϊκή Ενωση από ασθένειες που σχετίζονται µε το κάπνισµα, ακόµη και αν µόνο 1% από αυτούς τους θανάτους αποδοθεί στα χηµικά πρόσθετα, καταλαβαίνουµε ότι η χρήση τους έχει µεγάλες συνέπειες στη δηµόσια υγεία, όντας υπεύθυνα για δεκάδες χιλιάδες θανάτους ετησίως. Το υπάρχον πλαίσιο κανονισμών βασίζεται στην υπόθεση ότι τα πρόσθετα χρησιµεύουν για να διευκολύνουν το «πέρασµα» των καπνιστών σε τσιγάρα µε χαµηλή περιεκτικότητα σε νικοτίνη. Δεν υπάρχουν ωστόσο στοιχεία που να φανερώνουν ότι τα πρόσθετα χρησιµοποιούνται µόνο σε «ελαφρά» τσιγάρα. Δηµιουργείται λοιπόν η  ανάγκη µιας νέας προσέγγισης του θέµατος.</a:t>
            </a:r>
            <a:endParaRPr lang="el-GR" sz="1500" dirty="0"/>
          </a:p>
        </p:txBody>
      </p:sp>
    </p:spTree>
  </p:cSld>
  <p:clrMapOvr>
    <a:masterClrMapping/>
  </p:clrMapOvr>
  <p:transition spd="slow">
    <p:comb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357166"/>
            <a:ext cx="8229600" cy="6217370"/>
          </a:xfrm>
        </p:spPr>
        <p:txBody>
          <a:bodyPr>
            <a:normAutofit/>
          </a:bodyPr>
          <a:lstStyle/>
          <a:p>
            <a:pPr>
              <a:buNone/>
            </a:pPr>
            <a:r>
              <a:rPr lang="el-GR" sz="1500" b="1" dirty="0" smtClean="0"/>
              <a:t>Γ'. Βιβλιογραφία</a:t>
            </a:r>
          </a:p>
          <a:p>
            <a:pPr>
              <a:buNone/>
            </a:pPr>
            <a:r>
              <a:rPr lang="el-GR" sz="1500" dirty="0" err="1" smtClean="0"/>
              <a:t>Κοκκέβη</a:t>
            </a:r>
            <a:r>
              <a:rPr lang="el-GR" sz="1500" dirty="0" smtClean="0"/>
              <a:t>  Άννα  , Καπνός, οινοπνευματώδη, ναρκωτικά. Η πορεία της χρήσης από τη δεκαετία του 80 έως </a:t>
            </a:r>
            <a:r>
              <a:rPr lang="el-GR" sz="1500" dirty="0" err="1" smtClean="0"/>
              <a:t>σήµερα</a:t>
            </a:r>
            <a:endParaRPr lang="el-GR" sz="1500" dirty="0" smtClean="0"/>
          </a:p>
          <a:p>
            <a:pPr>
              <a:buNone/>
            </a:pPr>
            <a:r>
              <a:rPr lang="el-GR" sz="1500" dirty="0" smtClean="0"/>
              <a:t>Βήτα Ιατρικές Εκδόσεις, 128 σελ., Αθήνα 2008</a:t>
            </a:r>
          </a:p>
          <a:p>
            <a:pPr>
              <a:buNone/>
            </a:pPr>
            <a:r>
              <a:rPr lang="el-GR" sz="1500" dirty="0" smtClean="0"/>
              <a:t>Συλλογικό έργο, Τσιγάρου εγκώμιων..., εκδ. Εµπειρία, 2003, µτφρ. Τσακίρη Πώλα, επιµ. Γιαννούσης Γιώργος, σελ. 174,13,50 €. [Ένας µύθος της ινδιάνικης φυλής των Χιούρον λέει ότι σε παλιές εποχές, όταν η γη ήταν άκαρπη και οι άνθρωποι λιµοκτονούσαν, το Μεγάλο Πνεύµα έστειλε µια γυναίκα να σώσει την ανθρωπότητα. Καθώς ταξίδευε σ’ όλο τον κόσµο, φύτρωναν πατάτες, όπου ακουµπούσε το δεξί της χέρι. Και όπου ακουμπούσε το αριστερό της χέρι στο χώμα, φύτρωνε καλαµπόκι. Όταν ο κόσµος ήταν πια πλούσιος και εύφορος, εκείνη κάθισε να ξαποστάσει. Όταν σηκώθηκε, εκεί είχε φυτρώσει ο καπνός...]</a:t>
            </a: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571480"/>
            <a:ext cx="8229600" cy="6003056"/>
          </a:xfrm>
        </p:spPr>
        <p:txBody>
          <a:bodyPr>
            <a:normAutofit fontScale="85000" lnSpcReduction="10000"/>
          </a:bodyPr>
          <a:lstStyle/>
          <a:p>
            <a:pPr>
              <a:buNone/>
            </a:pPr>
            <a:r>
              <a:rPr lang="en-US" dirty="0" smtClean="0"/>
              <a:t> </a:t>
            </a:r>
            <a:r>
              <a:rPr lang="el-GR" dirty="0" smtClean="0"/>
              <a:t>                           </a:t>
            </a:r>
            <a:r>
              <a:rPr lang="el-GR" b="1" dirty="0" err="1" smtClean="0">
                <a:solidFill>
                  <a:srgbClr val="FF0000"/>
                </a:solidFill>
              </a:rPr>
              <a:t>Θέµα</a:t>
            </a:r>
            <a:r>
              <a:rPr lang="el-GR" b="1" dirty="0" smtClean="0">
                <a:solidFill>
                  <a:srgbClr val="FF0000"/>
                </a:solidFill>
              </a:rPr>
              <a:t> :</a:t>
            </a:r>
          </a:p>
          <a:p>
            <a:r>
              <a:rPr lang="el-GR" sz="2200" dirty="0" smtClean="0"/>
              <a:t>Πολλοί άνθρωποι, και ιδίως νέοι στην ηλικία, παρ’ όλες τις ιατρικές συμβουλές που αναφέρουν πως το </a:t>
            </a:r>
            <a:r>
              <a:rPr lang="el-GR" sz="2200" dirty="0" err="1" smtClean="0"/>
              <a:t>κάπνισµα</a:t>
            </a:r>
            <a:r>
              <a:rPr lang="el-GR" sz="2200" dirty="0" smtClean="0"/>
              <a:t> είναι επικίνδυνο για την υγεία, καπνίζουν. Για ποιους λόγους φαντάζεσαι ότι συμπεριφέρονται έτσι ανόητα και ποιες οι σοβαρές επιπτώσεις της πράξης τους αυτής;</a:t>
            </a:r>
          </a:p>
          <a:p>
            <a:pPr>
              <a:buNone/>
            </a:pPr>
            <a:r>
              <a:rPr lang="en-US" b="1" dirty="0" smtClean="0"/>
              <a:t> </a:t>
            </a:r>
            <a:r>
              <a:rPr lang="el-GR" b="1" dirty="0" smtClean="0"/>
              <a:t>                           </a:t>
            </a:r>
            <a:r>
              <a:rPr lang="el-GR" b="1" dirty="0" smtClean="0">
                <a:solidFill>
                  <a:srgbClr val="FF0000"/>
                </a:solidFill>
              </a:rPr>
              <a:t>Αιτίες</a:t>
            </a:r>
          </a:p>
          <a:p>
            <a:r>
              <a:rPr lang="el-GR" sz="1900" dirty="0" smtClean="0"/>
              <a:t>µιµητισµός</a:t>
            </a:r>
          </a:p>
          <a:p>
            <a:r>
              <a:rPr lang="el-GR" sz="1900" dirty="0" smtClean="0"/>
              <a:t>περιέργεια</a:t>
            </a:r>
          </a:p>
          <a:p>
            <a:r>
              <a:rPr lang="el-GR" sz="1900" dirty="0" smtClean="0"/>
              <a:t>ένδειξη «ανδρισµού» / χειραφέτησης</a:t>
            </a:r>
          </a:p>
          <a:p>
            <a:r>
              <a:rPr lang="el-GR" sz="1900" dirty="0" smtClean="0"/>
              <a:t>µαγκιά</a:t>
            </a:r>
          </a:p>
          <a:p>
            <a:r>
              <a:rPr lang="el-GR" sz="1900" dirty="0" smtClean="0"/>
              <a:t>κοινωνική «καταξίωση»</a:t>
            </a:r>
          </a:p>
          <a:p>
            <a:r>
              <a:rPr lang="el-GR" sz="1900" dirty="0" smtClean="0"/>
              <a:t>άγχος</a:t>
            </a:r>
          </a:p>
          <a:p>
            <a:r>
              <a:rPr lang="el-GR" sz="1900" dirty="0" smtClean="0"/>
              <a:t>ανασφάλεια</a:t>
            </a:r>
          </a:p>
          <a:p>
            <a:r>
              <a:rPr lang="el-GR" sz="1900" dirty="0" smtClean="0"/>
              <a:t>συσσώρευση προβλημάτων</a:t>
            </a:r>
          </a:p>
          <a:p>
            <a:r>
              <a:rPr lang="el-GR" sz="1900" dirty="0" smtClean="0"/>
              <a:t>διαφήµιση</a:t>
            </a:r>
          </a:p>
          <a:p>
            <a:r>
              <a:rPr lang="el-GR" sz="1900" dirty="0" smtClean="0"/>
              <a:t>συμφέροντα καπνοβιομηχανιών</a:t>
            </a:r>
          </a:p>
          <a:p>
            <a:r>
              <a:rPr lang="el-GR" sz="1900" dirty="0" smtClean="0"/>
              <a:t>κρατικά οφέλη: τέλη, εξαγωγές…</a:t>
            </a:r>
          </a:p>
          <a:p>
            <a:r>
              <a:rPr lang="el-GR" sz="1900" dirty="0" smtClean="0"/>
              <a:t>Έλλειψη κρατικών µέτρων </a:t>
            </a:r>
          </a:p>
          <a:p>
            <a:r>
              <a:rPr lang="el-GR" sz="1900" dirty="0" smtClean="0"/>
              <a:t>βία (!): παθητικοί καπνιστές</a:t>
            </a:r>
          </a:p>
          <a:p>
            <a:r>
              <a:rPr lang="el-GR" sz="1900" dirty="0" smtClean="0"/>
              <a:t>συνήθεια</a:t>
            </a: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571480"/>
            <a:ext cx="8229600" cy="6003056"/>
          </a:xfrm>
        </p:spPr>
        <p:txBody>
          <a:bodyPr>
            <a:normAutofit fontScale="92500" lnSpcReduction="20000"/>
          </a:bodyPr>
          <a:lstStyle/>
          <a:p>
            <a:pPr>
              <a:buNone/>
            </a:pPr>
            <a:r>
              <a:rPr lang="en-US" dirty="0" smtClean="0"/>
              <a:t>                               </a:t>
            </a:r>
            <a:r>
              <a:rPr lang="el-GR" sz="2200" b="1" dirty="0" smtClean="0">
                <a:solidFill>
                  <a:srgbClr val="FF0000"/>
                </a:solidFill>
              </a:rPr>
              <a:t>Συνέπειες</a:t>
            </a:r>
          </a:p>
          <a:p>
            <a:r>
              <a:rPr lang="el-GR" sz="1800" dirty="0" smtClean="0"/>
              <a:t>δυσλειτουργία κυκλοφορικού συστήματος</a:t>
            </a:r>
          </a:p>
          <a:p>
            <a:r>
              <a:rPr lang="el-GR" sz="1800" dirty="0" smtClean="0"/>
              <a:t>καρδιαγγειακές παθήσεις</a:t>
            </a:r>
          </a:p>
          <a:p>
            <a:r>
              <a:rPr lang="el-GR" sz="1800" dirty="0" smtClean="0"/>
              <a:t>αύξηση αρτηριακής πίεσης</a:t>
            </a:r>
          </a:p>
          <a:p>
            <a:r>
              <a:rPr lang="el-GR" sz="1800" dirty="0" smtClean="0"/>
              <a:t>θρομβώσεις</a:t>
            </a:r>
          </a:p>
          <a:p>
            <a:r>
              <a:rPr lang="el-GR" sz="1800" dirty="0" smtClean="0"/>
              <a:t>καρκίνος</a:t>
            </a:r>
          </a:p>
          <a:p>
            <a:r>
              <a:rPr lang="el-GR" sz="1800" dirty="0" smtClean="0"/>
              <a:t>βρογχίτιδα, πνευμονικό εµφύσηµα</a:t>
            </a:r>
          </a:p>
          <a:p>
            <a:r>
              <a:rPr lang="el-GR" sz="1800" dirty="0" smtClean="0"/>
              <a:t>οξυγόνωσης εµβρύου</a:t>
            </a:r>
          </a:p>
          <a:p>
            <a:r>
              <a:rPr lang="el-GR" sz="1800" dirty="0" smtClean="0"/>
              <a:t>µείωση χρόνου ζωής (!)</a:t>
            </a:r>
          </a:p>
          <a:p>
            <a:r>
              <a:rPr lang="el-GR" sz="1800" dirty="0" smtClean="0"/>
              <a:t>παθολογική µείωση σωµατικού βάρους</a:t>
            </a:r>
          </a:p>
          <a:p>
            <a:r>
              <a:rPr lang="el-GR" sz="1800" dirty="0" smtClean="0"/>
              <a:t>εξάρτηση</a:t>
            </a:r>
          </a:p>
          <a:p>
            <a:r>
              <a:rPr lang="el-GR" sz="1800" dirty="0" smtClean="0"/>
              <a:t>ατοµική και εθνική οικονοµική πληγή (γιατροί,νοσοκομεία…)</a:t>
            </a:r>
          </a:p>
          <a:p>
            <a:r>
              <a:rPr lang="el-GR" sz="1800" dirty="0" smtClean="0"/>
              <a:t>επιτάχυνση φαινομένων γήρανσης στον οργανισµό</a:t>
            </a:r>
          </a:p>
          <a:p>
            <a:r>
              <a:rPr lang="el-GR" sz="1800" dirty="0" smtClean="0"/>
              <a:t>μακροπρόθεσμος θάνατος</a:t>
            </a:r>
          </a:p>
          <a:p>
            <a:r>
              <a:rPr lang="el-GR" sz="1800" dirty="0" smtClean="0"/>
              <a:t>ενόχληση στους γύρω</a:t>
            </a:r>
          </a:p>
          <a:p>
            <a:r>
              <a:rPr lang="el-GR" sz="1800" dirty="0" smtClean="0"/>
              <a:t>οικονοµική ενίσχυση καπνοπαραγωγών-βιομηχάνων</a:t>
            </a:r>
          </a:p>
          <a:p>
            <a:pPr>
              <a:buNone/>
            </a:pPr>
            <a:r>
              <a:rPr lang="el-GR" sz="2600" dirty="0" smtClean="0">
                <a:solidFill>
                  <a:srgbClr val="FF0000"/>
                </a:solidFill>
              </a:rPr>
              <a:t>                      </a:t>
            </a:r>
            <a:r>
              <a:rPr lang="el-GR" sz="2200" b="1" dirty="0" smtClean="0">
                <a:solidFill>
                  <a:srgbClr val="FF0000"/>
                </a:solidFill>
              </a:rPr>
              <a:t>Τρόποι αντιμετώπισης</a:t>
            </a:r>
          </a:p>
          <a:p>
            <a:r>
              <a:rPr lang="el-GR" sz="1800" dirty="0" smtClean="0"/>
              <a:t>Διακοπή διαφηµίσεων τσιγάρων</a:t>
            </a:r>
          </a:p>
          <a:p>
            <a:r>
              <a:rPr lang="el-GR" sz="1800" dirty="0" smtClean="0"/>
              <a:t>Κέντρα απεξάρτησης από το τσιγάρο</a:t>
            </a:r>
          </a:p>
          <a:p>
            <a:r>
              <a:rPr lang="el-GR" sz="1800" dirty="0" smtClean="0"/>
              <a:t>Ηλεκτρικά τσιγάρα </a:t>
            </a:r>
          </a:p>
          <a:p>
            <a:endParaRPr lang="el-GR" sz="1800" dirty="0" smtClean="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28596" y="714356"/>
            <a:ext cx="8215370" cy="6143644"/>
          </a:xfrm>
        </p:spPr>
        <p:txBody>
          <a:bodyPr>
            <a:normAutofit fontScale="25000" lnSpcReduction="20000"/>
          </a:bodyPr>
          <a:lstStyle/>
          <a:p>
            <a:pPr marL="566928" indent="-457200" algn="ctr">
              <a:buNone/>
            </a:pPr>
            <a:r>
              <a:rPr lang="el-GR" sz="6400" b="1" dirty="0" smtClean="0">
                <a:solidFill>
                  <a:srgbClr val="FF0000"/>
                </a:solidFill>
              </a:rPr>
              <a:t>1)    Το παθητικό κάπνισµα των παιδιών συνδέεται µε διανοητικά προβλήματα</a:t>
            </a:r>
          </a:p>
          <a:p>
            <a:pPr>
              <a:buNone/>
            </a:pPr>
            <a:r>
              <a:rPr lang="el-GR" sz="5600" dirty="0" smtClean="0">
                <a:solidFill>
                  <a:srgbClr val="00B0F0"/>
                </a:solidFill>
              </a:rPr>
              <a:t>Εφ. Το Βήµα, 10/12/2010</a:t>
            </a:r>
            <a:endParaRPr lang="el-GR" sz="5600" dirty="0" smtClean="0"/>
          </a:p>
          <a:p>
            <a:pPr>
              <a:buNone/>
            </a:pPr>
            <a:r>
              <a:rPr lang="el-GR" sz="5600" dirty="0" smtClean="0">
                <a:cs typeface="Times New Roman" pitchFamily="18" charset="0"/>
              </a:rPr>
              <a:t>Άλλη µια έρευνα έρχεται να προστεθεί στη µακρά λίστα εκείνων που</a:t>
            </a:r>
          </a:p>
          <a:p>
            <a:pPr>
              <a:buNone/>
            </a:pPr>
            <a:r>
              <a:rPr lang="el-GR" sz="5600" dirty="0" smtClean="0">
                <a:cs typeface="Times New Roman" pitchFamily="18" charset="0"/>
              </a:rPr>
              <a:t>έχουν δείξει την επιβλαβή δράση του παθητικού καπνίσματος. Ερευνητές του</a:t>
            </a:r>
          </a:p>
          <a:p>
            <a:pPr>
              <a:buNone/>
            </a:pPr>
            <a:r>
              <a:rPr lang="el-GR" sz="5600" dirty="0" smtClean="0">
                <a:cs typeface="Times New Roman" pitchFamily="18" charset="0"/>
              </a:rPr>
              <a:t>University College London διαπίστωσαν ότι το παθητικό κάπνισµα, εκτός</a:t>
            </a:r>
          </a:p>
          <a:p>
            <a:pPr>
              <a:buNone/>
            </a:pPr>
            <a:r>
              <a:rPr lang="el-GR" sz="5600" dirty="0" smtClean="0">
                <a:cs typeface="Times New Roman" pitchFamily="18" charset="0"/>
              </a:rPr>
              <a:t>των άλλων αρνητικών συνεπειών στον ανθρώπινο οργανισµό, ειδικά όσον</a:t>
            </a:r>
          </a:p>
          <a:p>
            <a:pPr>
              <a:buNone/>
            </a:pPr>
            <a:r>
              <a:rPr lang="el-GR" sz="5600" dirty="0" smtClean="0">
                <a:cs typeface="Times New Roman" pitchFamily="18" charset="0"/>
              </a:rPr>
              <a:t>αφορά τα παιδιά αποτελεί παράγοντα εμφάνισης διανοητικών</a:t>
            </a:r>
          </a:p>
          <a:p>
            <a:pPr>
              <a:buNone/>
            </a:pPr>
            <a:r>
              <a:rPr lang="el-GR" sz="5600" dirty="0" smtClean="0">
                <a:cs typeface="Times New Roman" pitchFamily="18" charset="0"/>
              </a:rPr>
              <a:t>προβλημάτων. Σύµφωνα µε τους ειδικούς, η νέα έρευνα αποτελεί ένα ακόµη</a:t>
            </a:r>
          </a:p>
          <a:p>
            <a:pPr>
              <a:buNone/>
            </a:pPr>
            <a:r>
              <a:rPr lang="el-GR" sz="5600" dirty="0" smtClean="0">
                <a:cs typeface="Times New Roman" pitchFamily="18" charset="0"/>
              </a:rPr>
              <a:t>καµπανάκι κινδύνου ώστε να αποφασίσουν οι γονείς που καπνίζουν να µην</a:t>
            </a:r>
          </a:p>
          <a:p>
            <a:pPr>
              <a:buNone/>
            </a:pPr>
            <a:r>
              <a:rPr lang="el-GR" sz="5600" dirty="0" smtClean="0">
                <a:cs typeface="Times New Roman" pitchFamily="18" charset="0"/>
              </a:rPr>
              <a:t>ασκούν τη βλαβερή τους συνήθεια µέσα στο σπίτι ή στο αυτοκίνητο και αν</a:t>
            </a:r>
          </a:p>
          <a:p>
            <a:pPr>
              <a:buNone/>
            </a:pPr>
            <a:r>
              <a:rPr lang="el-GR" sz="5600" dirty="0" smtClean="0">
                <a:cs typeface="Times New Roman" pitchFamily="18" charset="0"/>
              </a:rPr>
              <a:t>είναι δυνατόν να κόψουν τελείως το κάπνισµα.</a:t>
            </a:r>
          </a:p>
          <a:p>
            <a:pPr>
              <a:buNone/>
            </a:pPr>
            <a:r>
              <a:rPr lang="el-GR" sz="5600" dirty="0" smtClean="0">
                <a:cs typeface="Times New Roman" pitchFamily="18" charset="0"/>
              </a:rPr>
              <a:t>«Γνωρίζαµε ότι το παθητικό κάπνισµα συνδέεται µε την εµφάνιση πολλών</a:t>
            </a:r>
          </a:p>
          <a:p>
            <a:pPr>
              <a:buNone/>
            </a:pPr>
            <a:r>
              <a:rPr lang="el-GR" sz="5600" dirty="0" smtClean="0">
                <a:cs typeface="Times New Roman" pitchFamily="18" charset="0"/>
              </a:rPr>
              <a:t>προβληµάτων υγείας στα παιδιά, αλλά είναι η πρώτη φορά που εντοπίζονται και</a:t>
            </a:r>
          </a:p>
          <a:p>
            <a:pPr>
              <a:buNone/>
            </a:pPr>
            <a:r>
              <a:rPr lang="el-GR" sz="5600" dirty="0" smtClean="0">
                <a:cs typeface="Times New Roman" pitchFamily="18" charset="0"/>
              </a:rPr>
              <a:t>διανοητικά προβλήµατα» δήλωσε στο πρακτορείο Reuters ο Μαρκ Χάµερ, µέλος</a:t>
            </a:r>
          </a:p>
          <a:p>
            <a:pPr>
              <a:buNone/>
            </a:pPr>
            <a:r>
              <a:rPr lang="el-GR" sz="5600" dirty="0" smtClean="0">
                <a:cs typeface="Times New Roman" pitchFamily="18" charset="0"/>
              </a:rPr>
              <a:t>της ερευνητικής οµάδας. Σύµφωνα µε τα στοιχεία του υπουργείου Υγείας</a:t>
            </a:r>
          </a:p>
          <a:p>
            <a:pPr>
              <a:buNone/>
            </a:pPr>
            <a:r>
              <a:rPr lang="el-GR" sz="5600" dirty="0" smtClean="0">
                <a:cs typeface="Times New Roman" pitchFamily="18" charset="0"/>
              </a:rPr>
              <a:t>των ΗΠΑ, δύο στα τρία παιδιά ηλικίας 3-11 ετών είναι παθητικοί καπνιστές,</a:t>
            </a:r>
          </a:p>
          <a:p>
            <a:pPr>
              <a:buNone/>
            </a:pPr>
            <a:r>
              <a:rPr lang="el-GR" sz="5600" dirty="0" smtClean="0">
                <a:cs typeface="Times New Roman" pitchFamily="18" charset="0"/>
              </a:rPr>
              <a:t>ενώ ταυτόχρονα ένα στα πέντε παιδιά ηλικίας 9-17 ετών παρουσιάζουν</a:t>
            </a:r>
          </a:p>
          <a:p>
            <a:pPr>
              <a:buNone/>
            </a:pPr>
            <a:r>
              <a:rPr lang="el-GR" sz="5600" dirty="0" smtClean="0">
                <a:cs typeface="Times New Roman" pitchFamily="18" charset="0"/>
              </a:rPr>
              <a:t>µικρότερα ή µεγαλύτερα διανοητικά προβλήµατα καθώς και παθήσεις που</a:t>
            </a:r>
          </a:p>
          <a:p>
            <a:pPr>
              <a:buNone/>
            </a:pPr>
            <a:r>
              <a:rPr lang="el-GR" sz="5600" dirty="0" smtClean="0">
                <a:cs typeface="Times New Roman" pitchFamily="18" charset="0"/>
              </a:rPr>
              <a:t>σχετίζονται µε τον εθισµό. Οι ερευνητές µελέτησαν 901 παιδιά ηλικίας 4-8</a:t>
            </a:r>
          </a:p>
          <a:p>
            <a:pPr>
              <a:buNone/>
            </a:pPr>
            <a:r>
              <a:rPr lang="el-GR" sz="5600" dirty="0" smtClean="0">
                <a:cs typeface="Times New Roman" pitchFamily="18" charset="0"/>
              </a:rPr>
              <a:t>ετών στη Βρετανία παίρνοντας δείγµατα του σάλιου τους για ανάλυση</a:t>
            </a:r>
          </a:p>
          <a:p>
            <a:pPr>
              <a:buNone/>
            </a:pPr>
            <a:r>
              <a:rPr lang="el-GR" sz="5600" dirty="0" smtClean="0">
                <a:cs typeface="Times New Roman" pitchFamily="18" charset="0"/>
              </a:rPr>
              <a:t>αναζητώντας την πιθανή παρουσία ουσιών του καπνού, ενώ παράλληλα</a:t>
            </a:r>
          </a:p>
          <a:p>
            <a:pPr>
              <a:buNone/>
            </a:pPr>
            <a:r>
              <a:rPr lang="el-GR" sz="5600" dirty="0" smtClean="0">
                <a:cs typeface="Times New Roman" pitchFamily="18" charset="0"/>
              </a:rPr>
              <a:t>ζήτησαν από τους γονείς πληροφορίες για τη συµπεριφορά αλλά και το</a:t>
            </a:r>
          </a:p>
          <a:p>
            <a:pPr>
              <a:buNone/>
            </a:pPr>
            <a:r>
              <a:rPr lang="el-GR" sz="5600" dirty="0" smtClean="0">
                <a:cs typeface="Times New Roman" pitchFamily="18" charset="0"/>
              </a:rPr>
              <a:t>επίπεδο κοινωνικότητας των παιδιών τους. </a:t>
            </a:r>
            <a:endParaRPr lang="el-GR" dirty="0">
              <a:cs typeface="Times New Roman" pitchFamily="18" charset="0"/>
            </a:endParaRPr>
          </a:p>
        </p:txBody>
      </p:sp>
      <p:pic>
        <p:nvPicPr>
          <p:cNvPr id="4" name="3 - Εικόνα" descr="ContentSegment_16824878$W1000_H0_R0_P0_S1_V1$Jpg.jpg"/>
          <p:cNvPicPr>
            <a:picLocks noChangeAspect="1"/>
          </p:cNvPicPr>
          <p:nvPr/>
        </p:nvPicPr>
        <p:blipFill>
          <a:blip r:embed="rId2" cstate="print"/>
          <a:stretch>
            <a:fillRect/>
          </a:stretch>
        </p:blipFill>
        <p:spPr>
          <a:xfrm>
            <a:off x="6858016" y="1357298"/>
            <a:ext cx="2002822" cy="3000396"/>
          </a:xfrm>
          <a:prstGeom prst="rect">
            <a:avLst/>
          </a:prstGeom>
        </p:spPr>
      </p:pic>
    </p:spTree>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85728"/>
            <a:ext cx="8229600" cy="6288808"/>
          </a:xfrm>
        </p:spPr>
        <p:txBody>
          <a:bodyPr>
            <a:normAutofit/>
          </a:bodyPr>
          <a:lstStyle/>
          <a:p>
            <a:pPr>
              <a:buNone/>
            </a:pPr>
            <a:r>
              <a:rPr lang="el-GR" sz="1500" dirty="0" err="1" smtClean="0"/>
              <a:t>Οπως</a:t>
            </a:r>
            <a:r>
              <a:rPr lang="el-GR" sz="1500" dirty="0" smtClean="0"/>
              <a:t> διαπίστωσαν, όσο περισσότερο ήταν </a:t>
            </a:r>
            <a:r>
              <a:rPr lang="el-GR" sz="1500" dirty="0" err="1" smtClean="0"/>
              <a:t>εκτεθειµένο</a:t>
            </a:r>
            <a:r>
              <a:rPr lang="el-GR" sz="1500" dirty="0" smtClean="0"/>
              <a:t> ένα παιδί στον καπνό τόσο µ</a:t>
            </a:r>
            <a:r>
              <a:rPr lang="el-GR" sz="1500" dirty="0" err="1" smtClean="0"/>
              <a:t>εγαλύτερη</a:t>
            </a:r>
            <a:r>
              <a:rPr lang="el-GR" sz="1500" dirty="0" smtClean="0"/>
              <a:t> ήταν η επιβάρυνση της </a:t>
            </a:r>
            <a:r>
              <a:rPr lang="el-GR" sz="1500" dirty="0" err="1" smtClean="0"/>
              <a:t>πνευµατικής</a:t>
            </a:r>
            <a:r>
              <a:rPr lang="el-GR" sz="1500" dirty="0" smtClean="0"/>
              <a:t> του κατάστασης, µε συμπτώματα όπως η </a:t>
            </a:r>
            <a:r>
              <a:rPr lang="el-GR" sz="1500" dirty="0" err="1" smtClean="0"/>
              <a:t>υπερκινητικότητα</a:t>
            </a:r>
            <a:r>
              <a:rPr lang="el-GR" sz="1500" dirty="0" smtClean="0"/>
              <a:t> ή η κακή </a:t>
            </a:r>
            <a:r>
              <a:rPr lang="el-GR" sz="1500" dirty="0" err="1" smtClean="0"/>
              <a:t>συµπεριφορά</a:t>
            </a:r>
            <a:r>
              <a:rPr lang="el-GR" sz="1500" dirty="0" smtClean="0"/>
              <a:t>. Αν και δεν µ</a:t>
            </a:r>
            <a:r>
              <a:rPr lang="el-GR" sz="1500" dirty="0" err="1" smtClean="0"/>
              <a:t>πορούν</a:t>
            </a:r>
            <a:r>
              <a:rPr lang="el-GR" sz="1500" dirty="0" smtClean="0"/>
              <a:t> να προσδιορίσουν το πώς το παθητικό </a:t>
            </a:r>
            <a:r>
              <a:rPr lang="el-GR" sz="1500" dirty="0" err="1" smtClean="0"/>
              <a:t>κάπνισµα</a:t>
            </a:r>
            <a:r>
              <a:rPr lang="el-GR" sz="1500" dirty="0" smtClean="0"/>
              <a:t> επηρεάζει διανοητικά τα παιδιά, οι ερευνητές  εικάζουν ότι ο καπνός επιδρά σε </a:t>
            </a:r>
            <a:r>
              <a:rPr lang="el-GR" sz="1500" dirty="0" err="1" smtClean="0"/>
              <a:t>χηµικές</a:t>
            </a:r>
            <a:r>
              <a:rPr lang="el-GR" sz="1500" dirty="0" smtClean="0"/>
              <a:t> ουσίες του εγκεφάλου, όπως η </a:t>
            </a:r>
            <a:r>
              <a:rPr lang="el-GR" sz="1500" dirty="0" err="1" smtClean="0"/>
              <a:t>ντοπαµίνη</a:t>
            </a:r>
            <a:r>
              <a:rPr lang="el-GR" sz="1500" dirty="0" smtClean="0"/>
              <a:t>.</a:t>
            </a:r>
          </a:p>
          <a:p>
            <a:pPr marL="1024128" indent="-914400">
              <a:buNone/>
            </a:pPr>
            <a:r>
              <a:rPr lang="el-GR" sz="1500" dirty="0" smtClean="0">
                <a:solidFill>
                  <a:srgbClr val="FF0000"/>
                </a:solidFill>
              </a:rPr>
              <a:t> </a:t>
            </a:r>
            <a:r>
              <a:rPr lang="el-GR" sz="1600" b="1" dirty="0" smtClean="0">
                <a:solidFill>
                  <a:srgbClr val="FF0000"/>
                </a:solidFill>
              </a:rPr>
              <a:t>2)       Όµηροι των εξαρτίσεων οι έφηβοι</a:t>
            </a:r>
          </a:p>
          <a:p>
            <a:pPr algn="just">
              <a:buNone/>
            </a:pPr>
            <a:r>
              <a:rPr lang="el-GR" sz="1500" dirty="0" smtClean="0">
                <a:solidFill>
                  <a:srgbClr val="00B0F0"/>
                </a:solidFill>
              </a:rPr>
              <a:t>Μαίρη Κατσανοπούλου, εφ. Τα Νέα, 27/5/2010</a:t>
            </a:r>
          </a:p>
          <a:p>
            <a:pPr>
              <a:buNone/>
            </a:pPr>
            <a:r>
              <a:rPr lang="el-GR" sz="1500" dirty="0" smtClean="0"/>
              <a:t>Αύξηση του καπνίσµατος στα κορίτσια, ιδιαίτερα της Αθήνας, παρατηρείται τα τελευταία </a:t>
            </a:r>
          </a:p>
          <a:p>
            <a:pPr>
              <a:buNone/>
            </a:pPr>
            <a:r>
              <a:rPr lang="el-GR" sz="1500" dirty="0" smtClean="0"/>
              <a:t>χρόνια στην Ελλάδα. Παράλληλα, οι δεκαεξάχρονοι στη χώρα</a:t>
            </a:r>
          </a:p>
          <a:p>
            <a:pPr>
              <a:buNone/>
            </a:pPr>
            <a:r>
              <a:rPr lang="el-GR" sz="1500" dirty="0" smtClean="0"/>
              <a:t>µας κάνουν συστηµατική κατανάλωση αλκοολούχων ποτών </a:t>
            </a:r>
          </a:p>
          <a:p>
            <a:pPr>
              <a:buNone/>
            </a:pPr>
            <a:r>
              <a:rPr lang="el-GR" sz="1500" dirty="0" smtClean="0"/>
              <a:t>σε υψηλό ποσοστό (87%), από τα υψηλότερα στην Ευρώπη.</a:t>
            </a:r>
          </a:p>
          <a:p>
            <a:pPr>
              <a:buNone/>
            </a:pPr>
            <a:r>
              <a:rPr lang="el-GR" sz="1500" dirty="0" smtClean="0"/>
              <a:t>«Οι έρευνές µας (από το Ερευνητικό Πανεπιστηµιακό Ινστιτούτο </a:t>
            </a:r>
          </a:p>
          <a:p>
            <a:pPr>
              <a:buNone/>
            </a:pPr>
            <a:r>
              <a:rPr lang="el-GR" sz="1500" dirty="0" smtClean="0"/>
              <a:t>Ψυχικής Υγιεινής) διενεργούνται κάθε τέσσερα χρόνια σε</a:t>
            </a:r>
          </a:p>
          <a:p>
            <a:pPr>
              <a:buNone/>
            </a:pPr>
            <a:r>
              <a:rPr lang="el-GR" sz="1500" dirty="0" smtClean="0"/>
              <a:t>αντιπροσωπευτικό δείγµα περίπου 10.000 µμαθητών της χώρας,</a:t>
            </a:r>
          </a:p>
          <a:p>
            <a:pPr>
              <a:buNone/>
            </a:pPr>
            <a:r>
              <a:rPr lang="el-GR" sz="1500" dirty="0" smtClean="0"/>
              <a:t> ηλικίας 14-18 ετών», λέει η αναπληρώτρια καθηγήτρια Ψυχιατρικής</a:t>
            </a:r>
          </a:p>
          <a:p>
            <a:pPr>
              <a:buNone/>
            </a:pPr>
            <a:r>
              <a:rPr lang="el-GR" sz="1500" dirty="0" smtClean="0"/>
              <a:t>Του Πανεπιστηµίου Αθηνών κ. Άννα Κοκκέβη.«Στις εξαρτησιογόνες </a:t>
            </a:r>
          </a:p>
          <a:p>
            <a:pPr>
              <a:buNone/>
            </a:pPr>
            <a:r>
              <a:rPr lang="el-GR" sz="1500" dirty="0" smtClean="0"/>
              <a:t>ουσίες κατατάσσουµε τις νόµιµες (καπνός, αλκοόλ, ψυχοδραστικά </a:t>
            </a:r>
          </a:p>
          <a:p>
            <a:pPr>
              <a:buNone/>
            </a:pPr>
            <a:r>
              <a:rPr lang="el-GR" sz="1500" dirty="0" smtClean="0"/>
              <a:t> φάρµακα) και τις παράνοµες ή ναρκωτικά (µαριχουάνα/χασίς</a:t>
            </a:r>
          </a:p>
          <a:p>
            <a:pPr>
              <a:buNone/>
            </a:pPr>
            <a:r>
              <a:rPr lang="el-GR" sz="1500" dirty="0" smtClean="0"/>
              <a:t>ή κάνναβη, ηρωίνη, κοκαΐνη, LSD, έκσταση). Από τις έρευνες προκύπτει η µεγάλη διάδοση της χρήσης καπνού και οινοπνευματωδών ποτών. Συγκεκριµένα, έχουν καπνίσει</a:t>
            </a:r>
          </a:p>
          <a:p>
            <a:pPr>
              <a:buNone/>
            </a:pPr>
            <a:r>
              <a:rPr lang="el-GR" sz="1500" dirty="0" smtClean="0"/>
              <a:t>τσιγάρο οι µισοί µαθητές, ενώ δεν υπάρχει έφηβος που να µην έχει δοκιµάσει αλκοόλ.</a:t>
            </a:r>
          </a:p>
        </p:txBody>
      </p:sp>
      <p:pic>
        <p:nvPicPr>
          <p:cNvPr id="4" name="3 - Εικόνα" descr="Kapnisma tasaki poto.jpg"/>
          <p:cNvPicPr>
            <a:picLocks noChangeAspect="1"/>
          </p:cNvPicPr>
          <p:nvPr/>
        </p:nvPicPr>
        <p:blipFill>
          <a:blip r:embed="rId2" cstate="print"/>
          <a:stretch>
            <a:fillRect/>
          </a:stretch>
        </p:blipFill>
        <p:spPr>
          <a:xfrm>
            <a:off x="6143636" y="2428868"/>
            <a:ext cx="2214578" cy="1783988"/>
          </a:xfrm>
          <a:prstGeom prst="rect">
            <a:avLst/>
          </a:prstGeom>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42918"/>
            <a:ext cx="8229600" cy="5931618"/>
          </a:xfrm>
        </p:spPr>
        <p:txBody>
          <a:bodyPr>
            <a:noAutofit/>
          </a:bodyPr>
          <a:lstStyle/>
          <a:p>
            <a:pPr>
              <a:buNone/>
            </a:pPr>
            <a:r>
              <a:rPr lang="el-GR" sz="1600" dirty="0" smtClean="0"/>
              <a:t>« Ένας στους 5 µ</a:t>
            </a:r>
            <a:r>
              <a:rPr lang="el-GR" sz="1600" dirty="0" err="1" smtClean="0"/>
              <a:t>αθητές</a:t>
            </a:r>
            <a:r>
              <a:rPr lang="el-GR" sz="1600" dirty="0" smtClean="0"/>
              <a:t> καπνίζει </a:t>
            </a:r>
            <a:r>
              <a:rPr lang="el-GR" sz="1600" dirty="0" err="1" smtClean="0"/>
              <a:t>συστηµατικά</a:t>
            </a:r>
            <a:r>
              <a:rPr lang="el-GR" sz="1600" dirty="0" smtClean="0"/>
              <a:t> και περίπου ένας στους 7 πίνει µε συχνότητα περίπου 2-3 φορές την </a:t>
            </a:r>
            <a:r>
              <a:rPr lang="el-GR" sz="1600" dirty="0" err="1" smtClean="0"/>
              <a:t>εβδοµάδα</a:t>
            </a:r>
            <a:r>
              <a:rPr lang="el-GR" sz="1600" dirty="0" smtClean="0"/>
              <a:t>, ενώ το 12% αναφέρει ότι µέθυσε τον τελευταίο µ</a:t>
            </a:r>
            <a:r>
              <a:rPr lang="el-GR" sz="1600" dirty="0" err="1" smtClean="0"/>
              <a:t>ήνα</a:t>
            </a:r>
            <a:r>
              <a:rPr lang="el-GR" sz="1600" dirty="0" smtClean="0"/>
              <a:t> πριν από την έρευνα. Ναρκωτικά έχει </a:t>
            </a:r>
            <a:r>
              <a:rPr lang="el-GR" sz="1600" dirty="0" err="1" smtClean="0"/>
              <a:t>δοκιµάσει</a:t>
            </a:r>
            <a:r>
              <a:rPr lang="el-GR" sz="1600" dirty="0" smtClean="0"/>
              <a:t> 12% των μαθητών, ενώ περίπου οι µ</a:t>
            </a:r>
            <a:r>
              <a:rPr lang="el-GR" sz="1600" dirty="0" err="1" smtClean="0"/>
              <a:t>ισοί</a:t>
            </a:r>
            <a:r>
              <a:rPr lang="el-GR" sz="1600" dirty="0" smtClean="0"/>
              <a:t> έχουν επαναλάβει τη χρήση. Η πιο </a:t>
            </a:r>
            <a:r>
              <a:rPr lang="el-GR" sz="1600" dirty="0" err="1" smtClean="0"/>
              <a:t>δηµοφιλής</a:t>
            </a:r>
            <a:r>
              <a:rPr lang="el-GR" sz="1600" dirty="0" smtClean="0"/>
              <a:t> </a:t>
            </a:r>
            <a:r>
              <a:rPr lang="el-GR" sz="1600" dirty="0" err="1" smtClean="0"/>
              <a:t>παράνοµη</a:t>
            </a:r>
            <a:r>
              <a:rPr lang="el-GR" sz="1600" dirty="0" smtClean="0"/>
              <a:t> ουσία είναι η κάνναβη, την οποία θεωρούν ότι µ</a:t>
            </a:r>
            <a:r>
              <a:rPr lang="el-GR" sz="1600" dirty="0" err="1" smtClean="0"/>
              <a:t>πορούν</a:t>
            </a:r>
            <a:r>
              <a:rPr lang="el-GR" sz="1600" dirty="0" smtClean="0"/>
              <a:t> να βρουν εύκολα ένας στους 4 µ</a:t>
            </a:r>
            <a:r>
              <a:rPr lang="el-GR" sz="1600" dirty="0" err="1" smtClean="0"/>
              <a:t>αθητές</a:t>
            </a:r>
            <a:r>
              <a:rPr lang="el-GR" sz="1600" dirty="0" smtClean="0"/>
              <a:t>».</a:t>
            </a:r>
          </a:p>
          <a:p>
            <a:pPr>
              <a:buNone/>
            </a:pPr>
            <a:r>
              <a:rPr lang="el-GR" sz="1600" dirty="0" smtClean="0"/>
              <a:t>Περισσότερα αγόρια σε σύγκριση µε τα κορίτσια κάνουν χρήση </a:t>
            </a:r>
            <a:r>
              <a:rPr lang="el-GR" sz="1600" dirty="0" err="1" smtClean="0"/>
              <a:t>εξαρτησιογόνων</a:t>
            </a:r>
            <a:r>
              <a:rPr lang="el-GR" sz="1600" dirty="0" smtClean="0"/>
              <a:t> ουσιών. «Το </a:t>
            </a:r>
            <a:r>
              <a:rPr lang="el-GR" sz="1600" dirty="0" err="1" smtClean="0"/>
              <a:t>κάπνισµα</a:t>
            </a:r>
            <a:r>
              <a:rPr lang="el-GR" sz="1600" dirty="0" smtClean="0"/>
              <a:t> είναι πιο </a:t>
            </a:r>
            <a:r>
              <a:rPr lang="el-GR" sz="1600" dirty="0" err="1" smtClean="0"/>
              <a:t>διαδεδοµένο</a:t>
            </a:r>
            <a:r>
              <a:rPr lang="el-GR" sz="1600" dirty="0" smtClean="0"/>
              <a:t> στα κορίτσια που κατοικούν στην Αθήνα, συγκριτικά µε αυτά που </a:t>
            </a:r>
            <a:r>
              <a:rPr lang="el-GR" sz="1600" dirty="0" err="1" smtClean="0"/>
              <a:t>διαµένουν</a:t>
            </a:r>
            <a:r>
              <a:rPr lang="el-GR" sz="1600" dirty="0" smtClean="0"/>
              <a:t> στη Θεσσαλονίκη και τις λοιπές περιοχές της χώρας», σημειώνει η κ. </a:t>
            </a:r>
            <a:r>
              <a:rPr lang="el-GR" sz="1600" dirty="0" err="1" smtClean="0"/>
              <a:t>Κοκκέβη</a:t>
            </a:r>
            <a:r>
              <a:rPr lang="el-GR" sz="1600" dirty="0" smtClean="0"/>
              <a:t>.</a:t>
            </a:r>
          </a:p>
          <a:p>
            <a:pPr>
              <a:buNone/>
            </a:pPr>
            <a:r>
              <a:rPr lang="el-GR" sz="1600" dirty="0" smtClean="0"/>
              <a:t>«Αντίθετα µε το κάπνισµα, το αλκοόλ είναι περισσότερο διαδεδοµένο στους µαθητές που κατοικούν σε περιοχές εκτός της Αθήνας και της Θεσσαλονίκης. Στη χρήση παράνοµων ουσιών έρχεται πρώτη η Αθήνα, ακολουθεί η Θεσσαλονίκη και τέλος οι λοιπές περιοχές. ».</a:t>
            </a:r>
          </a:p>
          <a:p>
            <a:pPr>
              <a:buNone/>
            </a:pPr>
            <a:r>
              <a:rPr lang="el-GR" sz="1600" dirty="0" smtClean="0"/>
              <a:t>Διαχρονικά, από το 1984 οπότε έγινε η πρώτη έρευνα, και ιδιαίτερα κατά την τελευταία δεκαετία, διαπιστώνεται µείωση του καπνίσµατος, µε παράλληλη αύξηση της αντίληψης του κινδύνου από το κάπνισµα. «Εν τούτοις, παρατηρείται αύξηση του καπνίσµατος στα κορίτσια και κλείσιµο της ψαλίδας µεταξύ των δύο φύλων», τονίζει η κ.Κοκκέβη. «Αν και δεν παρατηρούνται διαχρονικά συστηµατικές αλλαγές στην κατανάλωση αλκοόλ, εν τούτοις τα τελευταία χρόνια διαπιστώνεται αύξηση της υπερβολικής κατανάλωσης στα αγόρια», τονίζει η κ. Κοκκέβη.</a:t>
            </a:r>
          </a:p>
          <a:p>
            <a:pPr marL="566928" indent="-457200">
              <a:buNone/>
            </a:pPr>
            <a:endParaRPr lang="el-GR" sz="1500" dirty="0" smtClean="0">
              <a:solidFill>
                <a:srgbClr val="FF0000"/>
              </a:solidFill>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42918"/>
            <a:ext cx="8229600" cy="5931618"/>
          </a:xfrm>
        </p:spPr>
        <p:txBody>
          <a:bodyPr>
            <a:normAutofit fontScale="25000" lnSpcReduction="20000"/>
          </a:bodyPr>
          <a:lstStyle/>
          <a:p>
            <a:pPr>
              <a:buNone/>
            </a:pPr>
            <a:r>
              <a:rPr lang="el-GR" sz="6400" b="1" dirty="0" smtClean="0">
                <a:solidFill>
                  <a:srgbClr val="FF0000"/>
                </a:solidFill>
              </a:rPr>
              <a:t>                    3)      Τα πιο επιρρεπή παιδιά</a:t>
            </a:r>
          </a:p>
          <a:p>
            <a:pPr>
              <a:buNone/>
            </a:pPr>
            <a:r>
              <a:rPr lang="el-GR" sz="6000" dirty="0" smtClean="0"/>
              <a:t>Ποια παιδιά είναι πιο ευάλωτα στις εξαρτήσεις; «Η έννοια της ευαλωτότητας παραπέµπει σε αιτιολογικούς παράγοντες, οι οποίοι στην περίπτωση των εξαρτήσεων είναι γενετικοί και κοινωνικοί», απαντά η κ. Κοκκέβη. «Η ίδια η εφηβική ηλικία αυξάνει την ευαλωτότητα στις εξαρτήσεις. Αυτό οφείλεται αφενός στα νευροβιολογικά χαρακτηριστικά της ανάπτυξης του εγκεφάλου (προηγείται η ωρίμανση των συστημάτων του εγκεφάλου που ελέγχουν την ανταμοιβή και τα κίνητρα), που οδηγεί σε αναζήτηση αισθητηριακών ερεθισμάτων (sensation seeking), ενώ ωριµάζουν αργότερα τα συστήµατα που ρυθµίζουν τον γνωσιακό αυτοέλεγχο. Η ευαλωτότητα αφορά επίσης τα ψυχολογικά χαρακτηριστικά του εφήβου: ανάγκη για ανεξαρτητοποίηση από τους γονείς, αναζήτηση νέων εμπειριών µαζί µε φίλους κ.λπ.».</a:t>
            </a:r>
          </a:p>
          <a:p>
            <a:pPr>
              <a:buNone/>
            </a:pPr>
            <a:r>
              <a:rPr lang="el-GR" sz="6000" dirty="0" smtClean="0"/>
              <a:t>Εκτός βέβαια από την ηλικία, µία σειρά άλλων παραγόντων αυξάνουν τις πιθανότητες να αρχίσει το παιδί µια εξάρτηση. «Αυτοί είναι παράγοντες ατοµικοί όπως ψυχολογικές διαταραχές, οικογενειακοί όπως η ανεπαρκής παρακολούθηση του εφήβου από τους γονείς, περιβαλλοντικοί όπως οι επιδράσεις των φίλων και η ευκολία πρόσβασης στις ουσίες», εξηγεί η κ. Κοκκέβη.</a:t>
            </a:r>
          </a:p>
          <a:p>
            <a:pPr>
              <a:buNone/>
            </a:pPr>
            <a:r>
              <a:rPr lang="el-GR" sz="6000" dirty="0" smtClean="0"/>
              <a:t>Και η σχολική απόδοση παίζει ρόλο. «Η κακή σχολική απόδοση δηµιουργεί στο παιδί αρνητική εικόνα του εαυτού του», λέει η κ. Κοκκέβη. «Είναι πιθανό το παιδί που δεν έχει αναγνώριση στο σχολείο να αναζητήσει επιβεβαίωση του εαυτού στην οµάδα των συνομηλίκων εκτός του σχολείου, µέσω ριψοκίνδυνων συμπεριφορών όπως το κάπνισµα και η χρήση ναρκωτικών».</a:t>
            </a:r>
          </a:p>
          <a:p>
            <a:pPr>
              <a:buNone/>
            </a:pPr>
            <a:r>
              <a:rPr lang="el-GR" sz="6000" dirty="0" smtClean="0"/>
              <a:t>Υπάρχει επίσης υψηλή συσχέτιση µεταξύ των ουσιοεξαρτήσεων και των ψυχικών διαταραχών, όπως οι συναισθηματικές διαταραχές, οι αγχώδεις διαταραχές, το σύνδροµο διάσπασης προσοχής - υπερκινητικότητας, η αντικοινωνική διαταραχή και άλλες. Υψηλή συννοσηρότητα µεταξύ ψυχιατρικών διαταραχών και χρήσης ουσιών υπάρχει και στους ενηλίκους.</a:t>
            </a:r>
          </a:p>
          <a:p>
            <a:pPr>
              <a:buNone/>
            </a:pPr>
            <a:r>
              <a:rPr lang="el-GR" sz="6000" dirty="0" smtClean="0"/>
              <a:t>Η µία εξάρτηση φέρνει την άλλη. «Δεν πηγαίνει συνήθως ένας νέος κατευθείαν στα ναρκωτικά», επισηµαίνει η κ. Κοκκέβη. «Στις περισσότερες περιπτώσεις προηγούνται το κάπνισµα και η χρήση αλκοόλ. Βέβαια, αυτό δεν σηµαίνει ότι όσοι καπνίζουν ή πίνουν θα πάρουν ναρκωτικά. Απλώς έχουν αυξηµένες πιθανότητες σε σύγκριση µε τους µη χρήστες να το κάνουν».</a:t>
            </a:r>
          </a:p>
          <a:p>
            <a:pPr>
              <a:buNone/>
            </a:pPr>
            <a:r>
              <a:rPr lang="el-GR" sz="5600" dirty="0" smtClean="0"/>
              <a:t>          </a:t>
            </a:r>
            <a:endParaRPr lang="el-GR" sz="5600"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42918"/>
            <a:ext cx="8229600" cy="5931618"/>
          </a:xfrm>
        </p:spPr>
        <p:txBody>
          <a:bodyPr>
            <a:normAutofit fontScale="25000" lnSpcReduction="20000"/>
          </a:bodyPr>
          <a:lstStyle/>
          <a:p>
            <a:pPr>
              <a:buNone/>
            </a:pPr>
            <a:r>
              <a:rPr lang="el-GR" sz="6400" b="1" dirty="0" smtClean="0">
                <a:solidFill>
                  <a:srgbClr val="FF0000"/>
                </a:solidFill>
              </a:rPr>
              <a:t>                 4)       Οι ενδείξεις SOS για τους γονείς</a:t>
            </a:r>
          </a:p>
          <a:p>
            <a:pPr>
              <a:buNone/>
            </a:pPr>
            <a:r>
              <a:rPr lang="el-GR" sz="6000" dirty="0" smtClean="0"/>
              <a:t>Το οικογενειακό περιβάλλον αποτελεί έναν από τους σηµαντικότερους προστατευτικούς παράγοντες για τον έφηβο.«Τα θετικά πρότυπα των γονιών, η σωστή επικοινωνία των γονιών µε τον έφηβο, η κατανόηση των δυσκολιών του, η ενίσχυση της υπεύθυνης συμπεριφοράς προστατεύουν τον έφηβο», λέει η κ. Κοκκέβη. «Αντίθετα, το ακατάλληλο οικογενειακό περιβάλλον και η έλλειψη επικοινωνίας και κατανόησης του εφήβου από τους γονείς αυξάνουν τον κίνδυνο να στραφεί προς την παρέα των συνομηλίκων για να αναπληρώσει αυτό που δεν µπορεί να βρει στην οικογένεια. Συχνά η ανάγκη για αποδοχή από την παρέα οδηγεί σε υπερβολική συµµόρφωση στις επιταγές της. Όταν µάλιστα οι συµπεριφορές που υιοθετεί η παρέα είναι υψηλού κινδύνου όπως η χρήση ναρκωτικών, ο κίνδυνος επηρεασµού είναι εξαιρετικά αυξηµένος.</a:t>
            </a:r>
          </a:p>
          <a:p>
            <a:pPr>
              <a:buNone/>
            </a:pPr>
            <a:r>
              <a:rPr lang="el-GR" sz="6000" dirty="0" smtClean="0"/>
              <a:t>«Τέλος, σηµαντικό ρόλο παίζουν και οι συνήθειες ως προς τη χρήση ουσιών των γονιών και των µεγαλύτερων αδελφών. Μελέτες έχουν δείξει ότι οι πιθανότητες χρήσης ουσιών είναι σηµαντικά µεγαλύτερες για τα παιδιά των οποίων οι γονείς ή τα µεγαλύτερα αδέλφια κάνουν χρήση».</a:t>
            </a:r>
          </a:p>
          <a:p>
            <a:pPr>
              <a:buNone/>
            </a:pPr>
            <a:r>
              <a:rPr lang="el-GR" sz="6000" dirty="0" smtClean="0"/>
              <a:t>Οι αυστηροί ή οι ελαστικοί γονείς έχουν περισσότερες πιθανότητες να έχουν ένα παιδί που καπνίζει, πίνει ή παίρνει ναρκωτικά; «Το παιδί έχει ανάγκη από όρια, τα οποία οφείλουν να θέτουν οι γονείς ανάλογα µε την ηλικία του», υπογραµµίζει η κ. Κοκκέβη.</a:t>
            </a:r>
          </a:p>
          <a:p>
            <a:pPr>
              <a:buNone/>
            </a:pPr>
            <a:r>
              <a:rPr lang="el-GR" sz="6000" dirty="0" smtClean="0"/>
              <a:t>«Όταν τα όρια αυτά είναι λογικά και εφαρµόζονται µε συνέπεια, ο ρόλος τους είναι προστατευτικός για το παιδί. Η µεγάλη ελαστικότητα από τον γονιό οδηγεί σε ανεύθυνη συµπεριφορά. Αντίθετα, η υπερβολική αυστηρότητα δηµιουργεί εναντίωση και επαναστατικότητα ή παθητικότητα. Γενικώς όλες οι υπερβολές παρεµποδίζουν την ψυχολογική ωρίµαση του παιδιού, η οποία προσδιορίζει τον βαθµό υπεύθυνης συµπεριφοράς. Το καλό οικογενειακό κλίµα κατανόησης, διαλόγου και εµπιστοσύνης αποτελεί ασπίδα προστασίας για το παιδί». Ο πρόεδρος του αγώνα κατά των Ναρκωτικών και της Τοξικοµανίας (Mildt) στο Παρίσι Ετιέν Απέρ τονίζει ότι «παρότι πολλές πολιτικές πρόληψης εφαρµόστηκαν για τους νέους τα τελευταία είκοσι χρόνια, οι γονείς δεν ελήφθησαν υπόψη». Σήµερα, πολλοί ειδικοί της ψυχικής υγείας τονίζουν ότι ο πρώτος που µπορεί να προστατέψει τα παιδιά από το τσιγάρο, το αλκοόλ και τα ναρκωτικά είναι οι γονείς</a:t>
            </a:r>
          </a:p>
          <a:p>
            <a:endParaRPr lang="el-GR" dirty="0"/>
          </a:p>
        </p:txBody>
      </p:sp>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14290"/>
            <a:ext cx="8229600" cy="6429420"/>
          </a:xfrm>
        </p:spPr>
        <p:txBody>
          <a:bodyPr>
            <a:normAutofit/>
          </a:bodyPr>
          <a:lstStyle/>
          <a:p>
            <a:pPr>
              <a:buNone/>
            </a:pPr>
            <a:r>
              <a:rPr lang="el-GR" sz="1500" dirty="0" smtClean="0">
                <a:solidFill>
                  <a:srgbClr val="FF0000"/>
                </a:solidFill>
              </a:rPr>
              <a:t>                                 </a:t>
            </a:r>
            <a:r>
              <a:rPr lang="el-GR" sz="1500" b="1" dirty="0" smtClean="0">
                <a:solidFill>
                  <a:srgbClr val="FF0000"/>
                </a:solidFill>
              </a:rPr>
              <a:t>5)   Η σωστή αντίδραση</a:t>
            </a:r>
          </a:p>
          <a:p>
            <a:pPr>
              <a:buNone/>
            </a:pPr>
            <a:r>
              <a:rPr lang="el-GR" sz="1500" dirty="0" smtClean="0"/>
              <a:t>Ποιες προειδοποιητικές ενδείξεις πρέπει να προκαλέσουν υποψίες στον γονιό; «Δεν υπάρχουν συγκεκριµένες</a:t>
            </a:r>
            <a:r>
              <a:rPr lang="en-US" sz="1500" dirty="0" smtClean="0"/>
              <a:t> </a:t>
            </a:r>
            <a:r>
              <a:rPr lang="el-GR" sz="1500" dirty="0" smtClean="0"/>
              <a:t>ενδείξεις», απαντά η κ. Κοκκέβη. «Πάντως οι γονείς πρέπει να προσέξουν κάποιες σηµαντικές αλλαγές στο παιδί, όπως</a:t>
            </a:r>
            <a:r>
              <a:rPr lang="en-US" sz="1500" dirty="0" smtClean="0"/>
              <a:t> </a:t>
            </a:r>
            <a:r>
              <a:rPr lang="el-GR" sz="1500" dirty="0" smtClean="0"/>
              <a:t>µεγάλη αδιαφορία για όλα, υπερβολική ευερεθιστότητα και επιθετικότητα, αλλαγή στις παρέες, αποµόνωση και</a:t>
            </a:r>
            <a:r>
              <a:rPr lang="en-US" sz="1500" dirty="0" smtClean="0"/>
              <a:t> </a:t>
            </a:r>
            <a:r>
              <a:rPr lang="el-GR" sz="1500" dirty="0" smtClean="0"/>
              <a:t>κακοκεφιά. Βέβαια, παρόµοιες αλλαγές παρατηρούνται συχνά στην εφηβεία και δεν αποτελούν απαραίτητα ενδείξεις</a:t>
            </a:r>
            <a:r>
              <a:rPr lang="en-US" sz="1500" dirty="0" smtClean="0"/>
              <a:t> </a:t>
            </a:r>
            <a:r>
              <a:rPr lang="el-GR" sz="1500" dirty="0" smtClean="0"/>
              <a:t>χρήσης εξαρτησιογόνων ουσιών». Πώς πρέπει να το χειριστούν οι γονείς; «Οι γονείς που ανησυχούν ότι το παιδί τους µπορεί να κάνει χρήση ουσιών, το</a:t>
            </a:r>
            <a:r>
              <a:rPr lang="en-US" sz="1500" dirty="0" smtClean="0"/>
              <a:t> </a:t>
            </a:r>
            <a:r>
              <a:rPr lang="el-GR" sz="1500" dirty="0" smtClean="0"/>
              <a:t>καλύτερο που έχουν να κάνουν είναι να µιλήσουν πρώτα µαζί του», συµβουλεύει η κ. Κοκκέβη. «Ο διάλογος αυτός</a:t>
            </a:r>
            <a:r>
              <a:rPr lang="en-US" sz="1500" dirty="0" smtClean="0"/>
              <a:t> </a:t>
            </a:r>
            <a:r>
              <a:rPr lang="el-GR" sz="1500" dirty="0" smtClean="0"/>
              <a:t>πρέπει να γίνει µε ηρεµία και σε κλίµα εµπιστοσύνης. Αν ο έφηβος δεν εµπιστεύεται τους γονείς, αν δεν νιώθει</a:t>
            </a:r>
            <a:r>
              <a:rPr lang="en-US" sz="1500" dirty="0" smtClean="0"/>
              <a:t> </a:t>
            </a:r>
            <a:r>
              <a:rPr lang="el-GR" sz="1500" dirty="0" smtClean="0"/>
              <a:t>συναισθηµατική ασφάλεια µέσα στην οικογένειά του θα αµυνθεί µε ψέµατα και δεν θα δεχθεί τη βοήθειά τους».</a:t>
            </a:r>
          </a:p>
          <a:p>
            <a:pPr>
              <a:buNone/>
            </a:pPr>
            <a:r>
              <a:rPr lang="el-GR" sz="1500" dirty="0" smtClean="0">
                <a:solidFill>
                  <a:srgbClr val="FF0000"/>
                </a:solidFill>
              </a:rPr>
              <a:t>                                </a:t>
            </a:r>
            <a:r>
              <a:rPr lang="en-US" sz="1500" b="1" dirty="0" smtClean="0">
                <a:solidFill>
                  <a:srgbClr val="FF0000"/>
                </a:solidFill>
              </a:rPr>
              <a:t>6)     </a:t>
            </a:r>
            <a:r>
              <a:rPr lang="el-GR" sz="1500" b="1" dirty="0" smtClean="0">
                <a:solidFill>
                  <a:srgbClr val="FF0000"/>
                </a:solidFill>
              </a:rPr>
              <a:t>Το υπερβολικό άγχος</a:t>
            </a:r>
          </a:p>
          <a:p>
            <a:pPr>
              <a:buNone/>
            </a:pPr>
            <a:r>
              <a:rPr lang="el-GR" sz="1500" dirty="0" smtClean="0"/>
              <a:t>Η συζήτηση της περίπτωσης µε κάποιον ειδικό (ψυχολόγος, παιδοψυχίατρος, παιδίατρος ή οικογενειακός γιατρός) θα</a:t>
            </a:r>
            <a:r>
              <a:rPr lang="en-US" sz="1500" dirty="0" smtClean="0"/>
              <a:t> </a:t>
            </a:r>
            <a:r>
              <a:rPr lang="el-GR" sz="1500" dirty="0" smtClean="0"/>
              <a:t>βοηθήσει τον γονιό κατ' αρχάς να διευκρινίσει πόσο </a:t>
            </a:r>
            <a:r>
              <a:rPr lang="el-GR" sz="1500" dirty="0" err="1" smtClean="0"/>
              <a:t>βάσιµες</a:t>
            </a:r>
            <a:r>
              <a:rPr lang="el-GR" sz="1500" dirty="0" smtClean="0"/>
              <a:t> µ</a:t>
            </a:r>
            <a:r>
              <a:rPr lang="el-GR" sz="1500" dirty="0" err="1" smtClean="0"/>
              <a:t>πορεί</a:t>
            </a:r>
            <a:r>
              <a:rPr lang="el-GR" sz="1500" dirty="0" smtClean="0"/>
              <a:t> να είναι οι υποψίες του. «Συχνά το υπερβολικό</a:t>
            </a:r>
            <a:r>
              <a:rPr lang="en-US" sz="1500" dirty="0" smtClean="0"/>
              <a:t> </a:t>
            </a:r>
            <a:r>
              <a:rPr lang="el-GR" sz="1500" dirty="0" smtClean="0"/>
              <a:t>άγχος των γονιών </a:t>
            </a:r>
            <a:r>
              <a:rPr lang="el-GR" sz="1500" dirty="0" err="1" smtClean="0"/>
              <a:t>δηµιουργεί</a:t>
            </a:r>
            <a:r>
              <a:rPr lang="el-GR" sz="1500" dirty="0" smtClean="0"/>
              <a:t> ανυπόστατες υποψίες. Ο ειδικός θα βοηθήσει τον γονιό να διαχειριστεί το άγχος του και</a:t>
            </a:r>
            <a:r>
              <a:rPr lang="en-US" sz="1500" dirty="0" smtClean="0"/>
              <a:t> </a:t>
            </a:r>
            <a:r>
              <a:rPr lang="el-GR" sz="1500" dirty="0" smtClean="0"/>
              <a:t>να </a:t>
            </a:r>
            <a:r>
              <a:rPr lang="el-GR" sz="1500" dirty="0" err="1" smtClean="0"/>
              <a:t>αντιµετωπίσει</a:t>
            </a:r>
            <a:r>
              <a:rPr lang="el-GR" sz="1500" dirty="0" smtClean="0"/>
              <a:t> σωστά το </a:t>
            </a:r>
            <a:r>
              <a:rPr lang="el-GR" sz="1500" dirty="0" err="1" smtClean="0"/>
              <a:t>θέµα</a:t>
            </a:r>
            <a:r>
              <a:rPr lang="el-GR" sz="1500" dirty="0" smtClean="0"/>
              <a:t>, στην περίπτωση που υπάρχει </a:t>
            </a:r>
            <a:r>
              <a:rPr lang="el-GR" sz="1500" dirty="0" err="1" smtClean="0"/>
              <a:t>πρόβληµα</a:t>
            </a:r>
            <a:r>
              <a:rPr lang="el-GR" sz="1500" dirty="0" smtClean="0"/>
              <a:t>. Η συζήτηση στο σχολείο µε τους καθηγητές</a:t>
            </a:r>
            <a:r>
              <a:rPr lang="en-US" sz="1500" dirty="0" smtClean="0"/>
              <a:t> </a:t>
            </a:r>
            <a:r>
              <a:rPr lang="el-GR" sz="1500" dirty="0" smtClean="0"/>
              <a:t>δεν θα ήταν σωστή κίνηση, αν δεν έχει </a:t>
            </a:r>
            <a:r>
              <a:rPr lang="el-GR" sz="1500" dirty="0" err="1" smtClean="0"/>
              <a:t>ενηµερωθεί</a:t>
            </a:r>
            <a:r>
              <a:rPr lang="el-GR" sz="1500" dirty="0" smtClean="0"/>
              <a:t> </a:t>
            </a:r>
            <a:r>
              <a:rPr lang="el-GR" sz="1500" dirty="0" err="1" smtClean="0"/>
              <a:t>προηγουµένως</a:t>
            </a:r>
            <a:r>
              <a:rPr lang="el-GR" sz="1500" dirty="0" smtClean="0"/>
              <a:t> ο έφηβος και να έχει </a:t>
            </a:r>
            <a:r>
              <a:rPr lang="el-GR" sz="1500" dirty="0" err="1" smtClean="0"/>
              <a:t>συµφωνήσει</a:t>
            </a:r>
            <a:r>
              <a:rPr lang="el-GR" sz="1500" dirty="0" smtClean="0"/>
              <a:t>».</a:t>
            </a:r>
          </a:p>
          <a:p>
            <a:pPr>
              <a:buNone/>
            </a:pPr>
            <a:r>
              <a:rPr lang="el-GR" sz="1500" dirty="0" smtClean="0"/>
              <a:t>Η κοινωνιολόγος </a:t>
            </a:r>
            <a:r>
              <a:rPr lang="el-GR" sz="1500" dirty="0" err="1" smtClean="0"/>
              <a:t>Ζενεβιέβ</a:t>
            </a:r>
            <a:r>
              <a:rPr lang="el-GR" sz="1500" dirty="0" smtClean="0"/>
              <a:t> </a:t>
            </a:r>
            <a:r>
              <a:rPr lang="el-GR" sz="1500" dirty="0" err="1" smtClean="0"/>
              <a:t>Πραπλάν</a:t>
            </a:r>
            <a:r>
              <a:rPr lang="el-GR" sz="1500" dirty="0" smtClean="0"/>
              <a:t>, του Ελβετικού Ινστιτούτου Πρόληψης του </a:t>
            </a:r>
            <a:r>
              <a:rPr lang="el-GR" sz="1500" dirty="0" err="1" smtClean="0"/>
              <a:t>Αλκοολισµού</a:t>
            </a:r>
            <a:r>
              <a:rPr lang="el-GR" sz="1500" dirty="0" smtClean="0"/>
              <a:t> και άλλων</a:t>
            </a:r>
            <a:r>
              <a:rPr lang="en-US" sz="1500" dirty="0" smtClean="0"/>
              <a:t> </a:t>
            </a:r>
            <a:r>
              <a:rPr lang="el-GR" sz="1500" dirty="0" smtClean="0"/>
              <a:t>Τοξικομανιών, συνιστά στους γονείς: «Εάν το παιδί σας γυρίσει π.χ. µ</a:t>
            </a:r>
            <a:r>
              <a:rPr lang="el-GR" sz="1500" dirty="0" err="1" smtClean="0"/>
              <a:t>εθυσµένο</a:t>
            </a:r>
            <a:r>
              <a:rPr lang="el-GR" sz="1500" dirty="0" smtClean="0"/>
              <a:t>, το καλύτερο είναι να του µ</a:t>
            </a:r>
            <a:r>
              <a:rPr lang="el-GR" sz="1500" dirty="0" err="1" smtClean="0"/>
              <a:t>ιλήσετε</a:t>
            </a:r>
            <a:r>
              <a:rPr lang="el-GR" sz="1500" dirty="0" smtClean="0"/>
              <a:t> την</a:t>
            </a:r>
            <a:r>
              <a:rPr lang="en-US" sz="1500" dirty="0" smtClean="0"/>
              <a:t> </a:t>
            </a:r>
            <a:r>
              <a:rPr lang="el-GR" sz="1500" dirty="0" err="1" smtClean="0"/>
              <a:t>εποµένη</a:t>
            </a:r>
            <a:r>
              <a:rPr lang="el-GR" sz="1500" dirty="0" smtClean="0"/>
              <a:t>, εκφράζοντάς του την ανησυχία σας. Παρότι είναι δύσκολο, δεν πρέπει να το κατηγορήσετε γιατί έτσι θα</a:t>
            </a:r>
            <a:r>
              <a:rPr lang="en-US" sz="1500" dirty="0" smtClean="0"/>
              <a:t> </a:t>
            </a:r>
            <a:r>
              <a:rPr lang="el-GR" sz="1500" dirty="0" smtClean="0"/>
              <a:t>κλειστεί στον εαυτό του». </a:t>
            </a:r>
          </a:p>
          <a:p>
            <a:pPr>
              <a:buNone/>
            </a:pPr>
            <a:endParaRPr lang="el-GR" sz="1500" dirty="0" smtClean="0"/>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770</TotalTime>
  <Words>4255</Words>
  <Application>Microsoft Office PowerPoint</Application>
  <PresentationFormat>Προβολή στην οθόνη (4:3)</PresentationFormat>
  <Paragraphs>163</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Προεξοχή</vt:lpstr>
      <vt:lpstr>ΤΣΙΓΑΡΟ-ΚΑΠΝΙΣΜΑ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ΤΣΙΓΑΡΟ-ΚΑΠΝΙΣΜΑ</dc:title>
  <dc:creator>Ανδρεας Μαραγκος</dc:creator>
  <cp:lastModifiedBy>Ανδρεας Μαραγκος</cp:lastModifiedBy>
  <cp:revision>61</cp:revision>
  <dcterms:created xsi:type="dcterms:W3CDTF">2012-01-05T08:48:13Z</dcterms:created>
  <dcterms:modified xsi:type="dcterms:W3CDTF">2012-01-08T17:58:15Z</dcterms:modified>
</cp:coreProperties>
</file>